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handoutMasterIdLst>
    <p:handoutMasterId r:id="rId34"/>
  </p:handoutMasterIdLst>
  <p:sldIdLst>
    <p:sldId id="362" r:id="rId2"/>
    <p:sldId id="363" r:id="rId3"/>
    <p:sldId id="369" r:id="rId4"/>
    <p:sldId id="409" r:id="rId5"/>
    <p:sldId id="410" r:id="rId6"/>
    <p:sldId id="411" r:id="rId7"/>
    <p:sldId id="412" r:id="rId8"/>
    <p:sldId id="417" r:id="rId9"/>
    <p:sldId id="408" r:id="rId10"/>
    <p:sldId id="457" r:id="rId11"/>
    <p:sldId id="449" r:id="rId12"/>
    <p:sldId id="452" r:id="rId13"/>
    <p:sldId id="451" r:id="rId14"/>
    <p:sldId id="453" r:id="rId15"/>
    <p:sldId id="414" r:id="rId16"/>
    <p:sldId id="454" r:id="rId17"/>
    <p:sldId id="455" r:id="rId18"/>
    <p:sldId id="456" r:id="rId19"/>
    <p:sldId id="416" r:id="rId20"/>
    <p:sldId id="418" r:id="rId21"/>
    <p:sldId id="423" r:id="rId22"/>
    <p:sldId id="434" r:id="rId23"/>
    <p:sldId id="384" r:id="rId24"/>
    <p:sldId id="447" r:id="rId25"/>
    <p:sldId id="448" r:id="rId26"/>
    <p:sldId id="446" r:id="rId27"/>
    <p:sldId id="419" r:id="rId28"/>
    <p:sldId id="383" r:id="rId29"/>
    <p:sldId id="458" r:id="rId30"/>
    <p:sldId id="424" r:id="rId31"/>
    <p:sldId id="382" r:id="rId32"/>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A69A"/>
    <a:srgbClr val="273763"/>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81"/>
    <p:restoredTop sz="96271"/>
  </p:normalViewPr>
  <p:slideViewPr>
    <p:cSldViewPr snapToGrid="0" snapToObjects="1">
      <p:cViewPr varScale="1">
        <p:scale>
          <a:sx n="74" d="100"/>
          <a:sy n="74" d="100"/>
        </p:scale>
        <p:origin x="45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2024FinTechathon_AI\Chen%20Lunchao\Train%20information\ModelTrainHistor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2024FinTechathon_AI\Chen%20Lunchao\Train%20information\ModelTrainHistor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2024FinTechathon_AI\Chen%20Lunchao\Train%20information\ModelTrainHistor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2024FinTechathon_AI\Chen%20Lunchao\Train%20information\ModelTrainHistor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2024FinTechathon_AI\Chen%20Lunchao\Train%20information\ModelTrainHistory.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a:t>Train</a:t>
            </a:r>
            <a:r>
              <a:rPr lang="zh-CN" altLang="en-US" sz="1800" baseline="0"/>
              <a:t> </a:t>
            </a:r>
            <a:r>
              <a:rPr lang="en-US" altLang="zh-CN" sz="1800" baseline="0"/>
              <a:t>history accuracy</a:t>
            </a:r>
            <a:endParaRPr lang="en-US" alt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v>EffucuentNet_SGD</c:v>
          </c:tx>
          <c:spPr>
            <a:ln w="28575" cap="rnd">
              <a:solidFill>
                <a:schemeClr val="accent1"/>
              </a:solidFill>
              <a:round/>
            </a:ln>
            <a:effectLst/>
          </c:spPr>
          <c:marker>
            <c:symbol val="none"/>
          </c:marker>
          <c:dLbls>
            <c:dLbl>
              <c:idx val="0"/>
              <c:layout>
                <c:manualLayout>
                  <c:x val="1.7204301075268817E-3"/>
                  <c:y val="2.3552504879984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6A3-4AE8-BB91-A84201DB284F}"/>
                </c:ext>
              </c:extLst>
            </c:dLbl>
            <c:dLbl>
              <c:idx val="3"/>
              <c:layout>
                <c:manualLayout>
                  <c:x val="0"/>
                  <c:y val="1.83186149066543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6A3-4AE8-BB91-A84201DB284F}"/>
                </c:ext>
              </c:extLst>
            </c:dLbl>
            <c:dLbl>
              <c:idx val="4"/>
              <c:layout>
                <c:manualLayout>
                  <c:x val="-1.032258064516129E-2"/>
                  <c:y val="3.40202848266438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6A3-4AE8-BB91-A84201DB284F}"/>
                </c:ext>
              </c:extLst>
            </c:dLbl>
            <c:dLbl>
              <c:idx val="5"/>
              <c:layout>
                <c:manualLayout>
                  <c:x val="-3.0967741935483996E-2"/>
                  <c:y val="3.1403339839978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6A3-4AE8-BB91-A84201DB284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Sheet1!$B$5:$B$10</c:f>
              <c:numCache>
                <c:formatCode>General</c:formatCode>
                <c:ptCount val="6"/>
                <c:pt idx="0" formatCode="0.0000">
                  <c:v>0.82199999999999995</c:v>
                </c:pt>
                <c:pt idx="1">
                  <c:v>0.90849999999999997</c:v>
                </c:pt>
                <c:pt idx="2">
                  <c:v>0.93630000000000002</c:v>
                </c:pt>
                <c:pt idx="3">
                  <c:v>0.94950000000000001</c:v>
                </c:pt>
                <c:pt idx="4">
                  <c:v>0.95709999999999995</c:v>
                </c:pt>
                <c:pt idx="5">
                  <c:v>0.9617</c:v>
                </c:pt>
              </c:numCache>
            </c:numRef>
          </c:val>
          <c:smooth val="0"/>
          <c:extLst>
            <c:ext xmlns:c16="http://schemas.microsoft.com/office/drawing/2014/chart" uri="{C3380CC4-5D6E-409C-BE32-E72D297353CC}">
              <c16:uniqueId val="{00000004-86A3-4AE8-BB91-A84201DB284F}"/>
            </c:ext>
          </c:extLst>
        </c:ser>
        <c:ser>
          <c:idx val="1"/>
          <c:order val="1"/>
          <c:tx>
            <c:v>CNN_SGD</c:v>
          </c:tx>
          <c:spPr>
            <a:ln w="28575" cap="rnd">
              <a:solidFill>
                <a:schemeClr val="accent2"/>
              </a:solidFill>
              <a:round/>
            </a:ln>
            <a:effectLst/>
          </c:spPr>
          <c:marker>
            <c:symbol val="none"/>
          </c:marker>
          <c:dLbls>
            <c:dLbl>
              <c:idx val="0"/>
              <c:layout>
                <c:manualLayout>
                  <c:x val="-2.9247311827956989E-2"/>
                  <c:y val="-3.14033398399789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6A3-4AE8-BB91-A84201DB284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Sheet1!$B$16:$B$21</c:f>
              <c:numCache>
                <c:formatCode>General</c:formatCode>
                <c:ptCount val="6"/>
                <c:pt idx="0">
                  <c:v>0.7248</c:v>
                </c:pt>
                <c:pt idx="1">
                  <c:v>0.72719999999999996</c:v>
                </c:pt>
                <c:pt idx="2">
                  <c:v>0.76429999999999998</c:v>
                </c:pt>
                <c:pt idx="3">
                  <c:v>0.82540000000000002</c:v>
                </c:pt>
                <c:pt idx="4">
                  <c:v>0.85980000000000001</c:v>
                </c:pt>
                <c:pt idx="5">
                  <c:v>0.87649999999999995</c:v>
                </c:pt>
              </c:numCache>
            </c:numRef>
          </c:val>
          <c:smooth val="0"/>
          <c:extLst>
            <c:ext xmlns:c16="http://schemas.microsoft.com/office/drawing/2014/chart" uri="{C3380CC4-5D6E-409C-BE32-E72D297353CC}">
              <c16:uniqueId val="{00000006-86A3-4AE8-BB91-A84201DB284F}"/>
            </c:ext>
          </c:extLst>
        </c:ser>
        <c:ser>
          <c:idx val="2"/>
          <c:order val="2"/>
          <c:tx>
            <c:v>CNN_Adam</c:v>
          </c:tx>
          <c:spPr>
            <a:ln w="28575" cap="rnd">
              <a:solidFill>
                <a:schemeClr val="accent3"/>
              </a:solidFill>
              <a:round/>
            </a:ln>
            <a:effectLst/>
          </c:spPr>
          <c:marker>
            <c:symbol val="none"/>
          </c:marker>
          <c:dLbls>
            <c:dLbl>
              <c:idx val="0"/>
              <c:layout>
                <c:manualLayout>
                  <c:x val="-7.7419354838709681E-2"/>
                  <c:y val="-1.30847249333245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A3-4AE8-BB91-A84201DB284F}"/>
                </c:ext>
              </c:extLst>
            </c:dLbl>
            <c:dLbl>
              <c:idx val="2"/>
              <c:layout>
                <c:manualLayout>
                  <c:x val="-5.1612903225807085E-3"/>
                  <c:y val="-2.3552504879984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6A3-4AE8-BB91-A84201DB284F}"/>
                </c:ext>
              </c:extLst>
            </c:dLbl>
            <c:dLbl>
              <c:idx val="3"/>
              <c:layout>
                <c:manualLayout>
                  <c:x val="-8.6021505376344086E-3"/>
                  <c:y val="-2.3552504879984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6A3-4AE8-BB91-A84201DB284F}"/>
                </c:ext>
              </c:extLst>
            </c:dLbl>
            <c:dLbl>
              <c:idx val="4"/>
              <c:layout>
                <c:manualLayout>
                  <c:x val="-2.9247311827956989E-2"/>
                  <c:y val="-1.57016699199893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6A3-4AE8-BB91-A84201DB284F}"/>
                </c:ext>
              </c:extLst>
            </c:dLbl>
            <c:dLbl>
              <c:idx val="5"/>
              <c:layout>
                <c:manualLayout>
                  <c:x val="-4.1290322580645161E-2"/>
                  <c:y val="-2.0935559893319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6A3-4AE8-BB91-A84201DB284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Sheet1!$L$16:$L$21</c:f>
              <c:numCache>
                <c:formatCode>General</c:formatCode>
                <c:ptCount val="6"/>
                <c:pt idx="0">
                  <c:v>0.82269999999999999</c:v>
                </c:pt>
                <c:pt idx="1">
                  <c:v>0.86009999999999998</c:v>
                </c:pt>
                <c:pt idx="2">
                  <c:v>0.72719999999999996</c:v>
                </c:pt>
                <c:pt idx="3">
                  <c:v>0.72719999999999996</c:v>
                </c:pt>
                <c:pt idx="4">
                  <c:v>0.72719999999999996</c:v>
                </c:pt>
                <c:pt idx="5">
                  <c:v>0.72719999999999996</c:v>
                </c:pt>
              </c:numCache>
            </c:numRef>
          </c:val>
          <c:smooth val="0"/>
          <c:extLst>
            <c:ext xmlns:c16="http://schemas.microsoft.com/office/drawing/2014/chart" uri="{C3380CC4-5D6E-409C-BE32-E72D297353CC}">
              <c16:uniqueId val="{0000000C-86A3-4AE8-BB91-A84201DB284F}"/>
            </c:ext>
          </c:extLst>
        </c:ser>
        <c:ser>
          <c:idx val="3"/>
          <c:order val="3"/>
          <c:tx>
            <c:v>EffucuentNet_Adam</c:v>
          </c:tx>
          <c:spPr>
            <a:ln w="28575" cap="rnd">
              <a:solidFill>
                <a:schemeClr val="accent4"/>
              </a:solidFill>
              <a:round/>
            </a:ln>
            <a:effectLst/>
          </c:spPr>
          <c:marker>
            <c:symbol val="none"/>
          </c:marker>
          <c:dLbls>
            <c:dLbl>
              <c:idx val="1"/>
              <c:layout>
                <c:manualLayout>
                  <c:x val="-5.1612903225806452E-2"/>
                  <c:y val="-3.14033398399789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6A3-4AE8-BB91-A84201DB284F}"/>
                </c:ext>
              </c:extLst>
            </c:dLbl>
            <c:dLbl>
              <c:idx val="2"/>
              <c:layout>
                <c:manualLayout>
                  <c:x val="-1.5226711866078928E-2"/>
                  <c:y val="-1.79975194599950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86A3-4AE8-BB91-A84201DB284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Sheet1!$L$5:$L$7</c:f>
              <c:numCache>
                <c:formatCode>General</c:formatCode>
                <c:ptCount val="3"/>
                <c:pt idx="0" formatCode="0.0000">
                  <c:v>0.88400000000000001</c:v>
                </c:pt>
                <c:pt idx="1">
                  <c:v>0.96209999999999996</c:v>
                </c:pt>
                <c:pt idx="2">
                  <c:v>0.9718</c:v>
                </c:pt>
              </c:numCache>
            </c:numRef>
          </c:val>
          <c:smooth val="0"/>
          <c:extLst>
            <c:ext xmlns:c16="http://schemas.microsoft.com/office/drawing/2014/chart" uri="{C3380CC4-5D6E-409C-BE32-E72D297353CC}">
              <c16:uniqueId val="{0000000E-86A3-4AE8-BB91-A84201DB284F}"/>
            </c:ext>
          </c:extLst>
        </c:ser>
        <c:dLbls>
          <c:showLegendKey val="0"/>
          <c:showVal val="0"/>
          <c:showCatName val="0"/>
          <c:showSerName val="0"/>
          <c:showPercent val="0"/>
          <c:showBubbleSize val="0"/>
        </c:dLbls>
        <c:smooth val="0"/>
        <c:axId val="1883257407"/>
        <c:axId val="1883246367"/>
      </c:lineChart>
      <c:catAx>
        <c:axId val="188325740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46367"/>
        <c:crosses val="autoZero"/>
        <c:auto val="1"/>
        <c:lblAlgn val="ctr"/>
        <c:lblOffset val="100"/>
        <c:noMultiLvlLbl val="0"/>
      </c:catAx>
      <c:valAx>
        <c:axId val="1883246367"/>
        <c:scaling>
          <c:orientation val="minMax"/>
          <c:min val="0.70000000000000007"/>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57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a:t>Train</a:t>
            </a:r>
            <a:r>
              <a:rPr lang="zh-CN" altLang="en-US" sz="1800" baseline="0"/>
              <a:t> </a:t>
            </a:r>
            <a:r>
              <a:rPr lang="en-US" altLang="zh-CN" sz="1800" baseline="0"/>
              <a:t>history mean loss</a:t>
            </a:r>
            <a:endParaRPr lang="en-US" alt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v>EffucuentNet_SGD</c:v>
          </c:tx>
          <c:spPr>
            <a:ln w="28575" cap="rnd">
              <a:solidFill>
                <a:schemeClr val="accent1"/>
              </a:solidFill>
              <a:round/>
            </a:ln>
            <a:effectLst/>
          </c:spPr>
          <c:marker>
            <c:symbol val="none"/>
          </c:marker>
          <c:dLbls>
            <c:dLbl>
              <c:idx val="0"/>
              <c:layout>
                <c:manualLayout>
                  <c:x val="-2.5806451612903226E-2"/>
                  <c:y val="-1.30847249333245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B8D-4456-9E93-97E486D1C841}"/>
                </c:ext>
              </c:extLst>
            </c:dLbl>
            <c:dLbl>
              <c:idx val="1"/>
              <c:layout>
                <c:manualLayout>
                  <c:x val="-8.602150537634471E-3"/>
                  <c:y val="-1.04677799466596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B8D-4456-9E93-97E486D1C841}"/>
                </c:ext>
              </c:extLst>
            </c:dLbl>
            <c:dLbl>
              <c:idx val="2"/>
              <c:layout>
                <c:manualLayout>
                  <c:x val="-1.2043010752688234E-2"/>
                  <c:y val="-2.61694498666492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B8D-4456-9E93-97E486D1C841}"/>
                </c:ext>
              </c:extLst>
            </c:dLbl>
            <c:dLbl>
              <c:idx val="3"/>
              <c:layout>
                <c:manualLayout>
                  <c:x val="-8.6021505376344086E-3"/>
                  <c:y val="-2.61694498666491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B8D-4456-9E93-97E486D1C841}"/>
                </c:ext>
              </c:extLst>
            </c:dLbl>
            <c:dLbl>
              <c:idx val="4"/>
              <c:layout>
                <c:manualLayout>
                  <c:x val="-1.5483870967741935E-2"/>
                  <c:y val="-2.09355598933194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B8D-4456-9E93-97E486D1C841}"/>
                </c:ext>
              </c:extLst>
            </c:dLbl>
            <c:dLbl>
              <c:idx val="5"/>
              <c:layout>
                <c:manualLayout>
                  <c:x val="-5.1612903225807709E-3"/>
                  <c:y val="2.616944986664913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B8D-4456-9E93-97E486D1C841}"/>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Sheet1!$D$5:$D$10</c:f>
              <c:numCache>
                <c:formatCode>0.0000</c:formatCode>
                <c:ptCount val="6"/>
                <c:pt idx="0">
                  <c:v>0.36041558628421377</c:v>
                </c:pt>
                <c:pt idx="1">
                  <c:v>0.20042505867788166</c:v>
                </c:pt>
                <c:pt idx="2">
                  <c:v>0.14870159262112523</c:v>
                </c:pt>
                <c:pt idx="3">
                  <c:v>0.12093189169097215</c:v>
                </c:pt>
                <c:pt idx="4">
                  <c:v>0.10396551569090021</c:v>
                </c:pt>
                <c:pt idx="5">
                  <c:v>9.2646604776364577E-2</c:v>
                </c:pt>
              </c:numCache>
            </c:numRef>
          </c:val>
          <c:smooth val="0"/>
          <c:extLst>
            <c:ext xmlns:c16="http://schemas.microsoft.com/office/drawing/2014/chart" uri="{C3380CC4-5D6E-409C-BE32-E72D297353CC}">
              <c16:uniqueId val="{00000006-9B8D-4456-9E93-97E486D1C841}"/>
            </c:ext>
          </c:extLst>
        </c:ser>
        <c:ser>
          <c:idx val="1"/>
          <c:order val="1"/>
          <c:tx>
            <c:v>CNN_SGD</c:v>
          </c:tx>
          <c:spPr>
            <a:ln w="28575" cap="rnd">
              <a:solidFill>
                <a:schemeClr val="accent2"/>
              </a:solidFill>
              <a:round/>
            </a:ln>
            <a:effectLst/>
          </c:spPr>
          <c:marker>
            <c:symbol val="none"/>
          </c:marker>
          <c:dLbls>
            <c:dLbl>
              <c:idx val="0"/>
              <c:layout>
                <c:manualLayout>
                  <c:x val="-3.612903225806452E-2"/>
                  <c:y val="-1.83186149066544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B8D-4456-9E93-97E486D1C841}"/>
                </c:ext>
              </c:extLst>
            </c:dLbl>
            <c:dLbl>
              <c:idx val="1"/>
              <c:layout>
                <c:manualLayout>
                  <c:x val="-2.5806451612903288E-2"/>
                  <c:y val="-2.61694498666491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B8D-4456-9E93-97E486D1C841}"/>
                </c:ext>
              </c:extLst>
            </c:dLbl>
            <c:dLbl>
              <c:idx val="2"/>
              <c:layout>
                <c:manualLayout>
                  <c:x val="-1.5483870967741998E-2"/>
                  <c:y val="-7.85083495999474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B8D-4456-9E93-97E486D1C841}"/>
                </c:ext>
              </c:extLst>
            </c:dLbl>
            <c:dLbl>
              <c:idx val="3"/>
              <c:layout>
                <c:manualLayout>
                  <c:x val="0"/>
                  <c:y val="-3.14033398399788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B8D-4456-9E93-97E486D1C841}"/>
                </c:ext>
              </c:extLst>
            </c:dLbl>
            <c:dLbl>
              <c:idx val="4"/>
              <c:layout>
                <c:manualLayout>
                  <c:x val="0"/>
                  <c:y val="-2.87863948533141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B8D-4456-9E93-97E486D1C841}"/>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Sheet1!$D$16:$D$21</c:f>
              <c:numCache>
                <c:formatCode>0.0000</c:formatCode>
                <c:ptCount val="6"/>
                <c:pt idx="0">
                  <c:v>0.59109999999999996</c:v>
                </c:pt>
                <c:pt idx="1">
                  <c:v>0.58050000000000002</c:v>
                </c:pt>
                <c:pt idx="2">
                  <c:v>0.47320000000000001</c:v>
                </c:pt>
                <c:pt idx="3">
                  <c:v>0.35970000000000002</c:v>
                </c:pt>
                <c:pt idx="4">
                  <c:v>0.28660000000000002</c:v>
                </c:pt>
                <c:pt idx="5">
                  <c:v>0.253</c:v>
                </c:pt>
              </c:numCache>
            </c:numRef>
          </c:val>
          <c:smooth val="0"/>
          <c:extLst>
            <c:ext xmlns:c16="http://schemas.microsoft.com/office/drawing/2014/chart" uri="{C3380CC4-5D6E-409C-BE32-E72D297353CC}">
              <c16:uniqueId val="{0000000C-9B8D-4456-9E93-97E486D1C841}"/>
            </c:ext>
          </c:extLst>
        </c:ser>
        <c:ser>
          <c:idx val="2"/>
          <c:order val="2"/>
          <c:tx>
            <c:v>CNN_Adam</c:v>
          </c:tx>
          <c:spPr>
            <a:ln w="28575" cap="rnd">
              <a:solidFill>
                <a:schemeClr val="accent3"/>
              </a:solidFill>
              <a:round/>
            </a:ln>
            <a:effectLst/>
          </c:spPr>
          <c:marker>
            <c:symbol val="none"/>
          </c:marker>
          <c:dLbls>
            <c:dLbl>
              <c:idx val="1"/>
              <c:layout>
                <c:manualLayout>
                  <c:x val="-3.2688172043010756E-2"/>
                  <c:y val="-5.23388997332982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B8D-4456-9E93-97E486D1C841}"/>
                </c:ext>
              </c:extLst>
            </c:dLbl>
            <c:dLbl>
              <c:idx val="2"/>
              <c:layout>
                <c:manualLayout>
                  <c:x val="-3.4408602150537697E-2"/>
                  <c:y val="-2.3552504879984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9B8D-4456-9E93-97E486D1C841}"/>
                </c:ext>
              </c:extLst>
            </c:dLbl>
            <c:dLbl>
              <c:idx val="3"/>
              <c:layout>
                <c:manualLayout>
                  <c:x val="-2.0645161290322581E-2"/>
                  <c:y val="-3.14033398399789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B8D-4456-9E93-97E486D1C841}"/>
                </c:ext>
              </c:extLst>
            </c:dLbl>
            <c:dLbl>
              <c:idx val="4"/>
              <c:layout>
                <c:manualLayout>
                  <c:x val="-2.9247311827956989E-2"/>
                  <c:y val="-3.92541747999737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9B8D-4456-9E93-97E486D1C841}"/>
                </c:ext>
              </c:extLst>
            </c:dLbl>
            <c:dLbl>
              <c:idx val="5"/>
              <c:layout>
                <c:manualLayout>
                  <c:x val="-4.645161290322581E-2"/>
                  <c:y val="-3.14033398399789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B8D-4456-9E93-97E486D1C841}"/>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Sheet1!$N$16:$N$21</c:f>
              <c:numCache>
                <c:formatCode>General</c:formatCode>
                <c:ptCount val="6"/>
                <c:pt idx="0">
                  <c:v>1.5833999999999999</c:v>
                </c:pt>
                <c:pt idx="1">
                  <c:v>0.2858</c:v>
                </c:pt>
                <c:pt idx="2">
                  <c:v>0.58650000000000002</c:v>
                </c:pt>
                <c:pt idx="3">
                  <c:v>0.58650000000000002</c:v>
                </c:pt>
                <c:pt idx="4">
                  <c:v>0.58660000000000001</c:v>
                </c:pt>
                <c:pt idx="5">
                  <c:v>0.58679999999999999</c:v>
                </c:pt>
              </c:numCache>
            </c:numRef>
          </c:val>
          <c:smooth val="0"/>
          <c:extLst>
            <c:ext xmlns:c16="http://schemas.microsoft.com/office/drawing/2014/chart" uri="{C3380CC4-5D6E-409C-BE32-E72D297353CC}">
              <c16:uniqueId val="{00000012-9B8D-4456-9E93-97E486D1C841}"/>
            </c:ext>
          </c:extLst>
        </c:ser>
        <c:ser>
          <c:idx val="3"/>
          <c:order val="3"/>
          <c:tx>
            <c:v>EffucuentNet_Adam</c:v>
          </c:tx>
          <c:spPr>
            <a:ln w="28575" cap="rnd">
              <a:solidFill>
                <a:schemeClr val="accent4"/>
              </a:solidFill>
              <a:round/>
            </a:ln>
            <a:effectLst/>
          </c:spPr>
          <c:marker>
            <c:symbol val="none"/>
          </c:marker>
          <c:dLbls>
            <c:dLbl>
              <c:idx val="0"/>
              <c:layout>
                <c:manualLayout>
                  <c:x val="-4.9892473118279573E-2"/>
                  <c:y val="2.3552504879984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B8D-4456-9E93-97E486D1C841}"/>
                </c:ext>
              </c:extLst>
            </c:dLbl>
            <c:dLbl>
              <c:idx val="1"/>
              <c:layout>
                <c:manualLayout>
                  <c:x val="-4.8172043010752688E-2"/>
                  <c:y val="2.0935559893319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9B8D-4456-9E93-97E486D1C841}"/>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Sheet1!$N$5:$N$7</c:f>
              <c:numCache>
                <c:formatCode>0.0000</c:formatCode>
                <c:ptCount val="3"/>
                <c:pt idx="0">
                  <c:v>0.24977443113180117</c:v>
                </c:pt>
                <c:pt idx="1">
                  <c:v>9.2760513307813819E-2</c:v>
                </c:pt>
                <c:pt idx="2">
                  <c:v>7.0452426701358803E-2</c:v>
                </c:pt>
              </c:numCache>
            </c:numRef>
          </c:val>
          <c:smooth val="0"/>
          <c:extLst>
            <c:ext xmlns:c16="http://schemas.microsoft.com/office/drawing/2014/chart" uri="{C3380CC4-5D6E-409C-BE32-E72D297353CC}">
              <c16:uniqueId val="{00000015-9B8D-4456-9E93-97E486D1C841}"/>
            </c:ext>
          </c:extLst>
        </c:ser>
        <c:dLbls>
          <c:showLegendKey val="0"/>
          <c:showVal val="0"/>
          <c:showCatName val="0"/>
          <c:showSerName val="0"/>
          <c:showPercent val="0"/>
          <c:showBubbleSize val="0"/>
        </c:dLbls>
        <c:smooth val="0"/>
        <c:axId val="1883257407"/>
        <c:axId val="1883246367"/>
      </c:lineChart>
      <c:catAx>
        <c:axId val="188325740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83246367"/>
        <c:crosses val="autoZero"/>
        <c:auto val="1"/>
        <c:lblAlgn val="ctr"/>
        <c:lblOffset val="100"/>
        <c:noMultiLvlLbl val="0"/>
      </c:catAx>
      <c:valAx>
        <c:axId val="1883246367"/>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57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a:t>Validation</a:t>
            </a:r>
            <a:r>
              <a:rPr lang="zh-CN" altLang="en-US" sz="1800" baseline="0"/>
              <a:t> </a:t>
            </a:r>
            <a:r>
              <a:rPr lang="en-US" altLang="zh-CN" sz="1800" baseline="0"/>
              <a:t>history accuracy</a:t>
            </a:r>
            <a:endParaRPr lang="en-US" alt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8.2440064119501846E-2"/>
          <c:y val="0.12580783441454549"/>
          <c:w val="0.88892458912434602"/>
          <c:h val="0.6693102295871719"/>
        </c:manualLayout>
      </c:layout>
      <c:lineChart>
        <c:grouping val="standard"/>
        <c:varyColors val="0"/>
        <c:ser>
          <c:idx val="0"/>
          <c:order val="0"/>
          <c:tx>
            <c:v>EffucuentNet_SGD</c:v>
          </c:tx>
          <c:spPr>
            <a:ln w="28575" cap="rnd">
              <a:solidFill>
                <a:schemeClr val="accent1"/>
              </a:solidFill>
              <a:round/>
            </a:ln>
            <a:effectLst/>
          </c:spPr>
          <c:marker>
            <c:symbol val="none"/>
          </c:marker>
          <c:dLbls>
            <c:dLbl>
              <c:idx val="0"/>
              <c:layout>
                <c:manualLayout>
                  <c:x val="-4.2953020134228186E-2"/>
                  <c:y val="3.12389101309999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973-4F6D-BFF0-BF174700F0B9}"/>
                </c:ext>
              </c:extLst>
            </c:dLbl>
            <c:dLbl>
              <c:idx val="1"/>
              <c:layout>
                <c:manualLayout>
                  <c:x val="-1.2527964205816556E-2"/>
                  <c:y val="2.8399009209999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973-4F6D-BFF0-BF174700F0B9}"/>
                </c:ext>
              </c:extLst>
            </c:dLbl>
            <c:dLbl>
              <c:idx val="2"/>
              <c:layout>
                <c:manualLayout>
                  <c:x val="-1.252796420581649E-2"/>
                  <c:y val="2.55591082889999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973-4F6D-BFF0-BF174700F0B9}"/>
                </c:ext>
              </c:extLst>
            </c:dLbl>
            <c:dLbl>
              <c:idx val="3"/>
              <c:layout>
                <c:manualLayout>
                  <c:x val="-2.5055928411633111E-2"/>
                  <c:y val="3.12389101309999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973-4F6D-BFF0-BF174700F0B9}"/>
                </c:ext>
              </c:extLst>
            </c:dLbl>
            <c:dLbl>
              <c:idx val="4"/>
              <c:layout>
                <c:manualLayout>
                  <c:x val="-2.6845637583892749E-2"/>
                  <c:y val="2.83990092099998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973-4F6D-BFF0-BF174700F0B9}"/>
                </c:ext>
              </c:extLst>
            </c:dLbl>
            <c:dLbl>
              <c:idx val="5"/>
              <c:layout>
                <c:manualLayout>
                  <c:x val="-5.0111856823266222E-2"/>
                  <c:y val="2.8399009209999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973-4F6D-BFF0-BF174700F0B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Sheet1!$G$5:$G$10</c:f>
              <c:numCache>
                <c:formatCode>0.0000</c:formatCode>
                <c:ptCount val="6"/>
                <c:pt idx="0">
                  <c:v>0.85699999999999998</c:v>
                </c:pt>
                <c:pt idx="1">
                  <c:v>0.90100000000000002</c:v>
                </c:pt>
                <c:pt idx="2" formatCode="General">
                  <c:v>0.92279999999999995</c:v>
                </c:pt>
                <c:pt idx="3" formatCode="General">
                  <c:v>0.93259999999999998</c:v>
                </c:pt>
                <c:pt idx="4" formatCode="General">
                  <c:v>0.93210000000000004</c:v>
                </c:pt>
                <c:pt idx="5">
                  <c:v>0.93899999999999995</c:v>
                </c:pt>
              </c:numCache>
            </c:numRef>
          </c:val>
          <c:smooth val="0"/>
          <c:extLst>
            <c:ext xmlns:c16="http://schemas.microsoft.com/office/drawing/2014/chart" uri="{C3380CC4-5D6E-409C-BE32-E72D297353CC}">
              <c16:uniqueId val="{00000006-5973-4F6D-BFF0-BF174700F0B9}"/>
            </c:ext>
          </c:extLst>
        </c:ser>
        <c:ser>
          <c:idx val="1"/>
          <c:order val="1"/>
          <c:tx>
            <c:v>CNN_SGD</c:v>
          </c:tx>
          <c:spPr>
            <a:ln w="28575" cap="rnd">
              <a:solidFill>
                <a:schemeClr val="accent2"/>
              </a:solidFill>
              <a:round/>
            </a:ln>
            <a:effectLst/>
          </c:spPr>
          <c:marker>
            <c:symbol val="none"/>
          </c:marker>
          <c:dLbls>
            <c:dLbl>
              <c:idx val="0"/>
              <c:layout>
                <c:manualLayout>
                  <c:x val="-2.3266219239373602E-2"/>
                  <c:y val="-3.40788110519999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973-4F6D-BFF0-BF174700F0B9}"/>
                </c:ext>
              </c:extLst>
            </c:dLbl>
            <c:dLbl>
              <c:idx val="1"/>
              <c:layout>
                <c:manualLayout>
                  <c:x val="-3.5794183445190191E-2"/>
                  <c:y val="-4.82783156569998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973-4F6D-BFF0-BF174700F0B9}"/>
                </c:ext>
              </c:extLst>
            </c:dLbl>
            <c:dLbl>
              <c:idx val="2"/>
              <c:layout>
                <c:manualLayout>
                  <c:x val="-5.0111856823266285E-2"/>
                  <c:y val="-4.54384147359999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973-4F6D-BFF0-BF174700F0B9}"/>
                </c:ext>
              </c:extLst>
            </c:dLbl>
            <c:dLbl>
              <c:idx val="3"/>
              <c:layout>
                <c:manualLayout>
                  <c:x val="-6.4429530201342289E-2"/>
                  <c:y val="-1.70394055260000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973-4F6D-BFF0-BF174700F0B9}"/>
                </c:ext>
              </c:extLst>
            </c:dLbl>
            <c:dLbl>
              <c:idx val="4"/>
              <c:layout>
                <c:manualLayout>
                  <c:x val="-5.3691275167785234E-2"/>
                  <c:y val="-3.40788110519999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973-4F6D-BFF0-BF174700F0B9}"/>
                </c:ext>
              </c:extLst>
            </c:dLbl>
            <c:dLbl>
              <c:idx val="5"/>
              <c:layout>
                <c:manualLayout>
                  <c:x val="-5.3691275167785366E-2"/>
                  <c:y val="-4.82783156569998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73-4F6D-BFF0-BF174700F0B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Sheet1!$G$16:$G$21</c:f>
              <c:numCache>
                <c:formatCode>General</c:formatCode>
                <c:ptCount val="6"/>
                <c:pt idx="0">
                  <c:v>0.60809999999999997</c:v>
                </c:pt>
                <c:pt idx="1">
                  <c:v>0.60809999999999997</c:v>
                </c:pt>
                <c:pt idx="2">
                  <c:v>0.61270000000000002</c:v>
                </c:pt>
                <c:pt idx="3">
                  <c:v>0.73570000000000002</c:v>
                </c:pt>
                <c:pt idx="4">
                  <c:v>0.81579999999999997</c:v>
                </c:pt>
                <c:pt idx="5" formatCode="0.0000">
                  <c:v>0.83199999999999996</c:v>
                </c:pt>
              </c:numCache>
            </c:numRef>
          </c:val>
          <c:smooth val="0"/>
          <c:extLst>
            <c:ext xmlns:c16="http://schemas.microsoft.com/office/drawing/2014/chart" uri="{C3380CC4-5D6E-409C-BE32-E72D297353CC}">
              <c16:uniqueId val="{0000000D-5973-4F6D-BFF0-BF174700F0B9}"/>
            </c:ext>
          </c:extLst>
        </c:ser>
        <c:ser>
          <c:idx val="2"/>
          <c:order val="2"/>
          <c:tx>
            <c:v>CNN_Adam</c:v>
          </c:tx>
          <c:spPr>
            <a:ln w="28575" cap="rnd">
              <a:solidFill>
                <a:schemeClr val="accent3"/>
              </a:solidFill>
              <a:round/>
            </a:ln>
            <a:effectLst/>
          </c:spPr>
          <c:marker>
            <c:symbol val="none"/>
          </c:marker>
          <c:dLbls>
            <c:dLbl>
              <c:idx val="0"/>
              <c:layout>
                <c:manualLayout>
                  <c:x val="-5.5480984340044739E-2"/>
                  <c:y val="3.97586128939999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73-4F6D-BFF0-BF174700F0B9}"/>
                </c:ext>
              </c:extLst>
            </c:dLbl>
            <c:dLbl>
              <c:idx val="1"/>
              <c:layout>
                <c:manualLayout>
                  <c:x val="-4.2953020134228186E-2"/>
                  <c:y val="3.12389101309998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973-4F6D-BFF0-BF174700F0B9}"/>
                </c:ext>
              </c:extLst>
            </c:dLbl>
            <c:dLbl>
              <c:idx val="2"/>
              <c:layout>
                <c:manualLayout>
                  <c:x val="-3.5794183445190225E-2"/>
                  <c:y val="3.97586128939999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5973-4F6D-BFF0-BF174700F0B9}"/>
                </c:ext>
              </c:extLst>
            </c:dLbl>
            <c:dLbl>
              <c:idx val="3"/>
              <c:layout>
                <c:manualLayout>
                  <c:x val="-3.9373601789709174E-2"/>
                  <c:y val="4.25985138149999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973-4F6D-BFF0-BF174700F0B9}"/>
                </c:ext>
              </c:extLst>
            </c:dLbl>
            <c:dLbl>
              <c:idx val="4"/>
              <c:layout>
                <c:manualLayout>
                  <c:x val="-3.9373601789709306E-2"/>
                  <c:y val="3.40788110519999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5973-4F6D-BFF0-BF174700F0B9}"/>
                </c:ext>
              </c:extLst>
            </c:dLbl>
            <c:dLbl>
              <c:idx val="5"/>
              <c:layout>
                <c:manualLayout>
                  <c:x val="-4.474272930648783E-2"/>
                  <c:y val="3.40788110519999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973-4F6D-BFF0-BF174700F0B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Sheet1!$Q$16:$Q$21</c:f>
              <c:numCache>
                <c:formatCode>General</c:formatCode>
                <c:ptCount val="6"/>
                <c:pt idx="0">
                  <c:v>0.73250000000000004</c:v>
                </c:pt>
                <c:pt idx="1">
                  <c:v>0.60809999999999997</c:v>
                </c:pt>
                <c:pt idx="2">
                  <c:v>0.60809999999999997</c:v>
                </c:pt>
                <c:pt idx="3">
                  <c:v>0.60809999999999997</c:v>
                </c:pt>
                <c:pt idx="4">
                  <c:v>0.60809999999999997</c:v>
                </c:pt>
                <c:pt idx="5">
                  <c:v>0.60809999999999997</c:v>
                </c:pt>
              </c:numCache>
            </c:numRef>
          </c:val>
          <c:smooth val="0"/>
          <c:extLst>
            <c:ext xmlns:c16="http://schemas.microsoft.com/office/drawing/2014/chart" uri="{C3380CC4-5D6E-409C-BE32-E72D297353CC}">
              <c16:uniqueId val="{00000014-5973-4F6D-BFF0-BF174700F0B9}"/>
            </c:ext>
          </c:extLst>
        </c:ser>
        <c:ser>
          <c:idx val="3"/>
          <c:order val="3"/>
          <c:tx>
            <c:v>EffucuentNet_Adam</c:v>
          </c:tx>
          <c:spPr>
            <a:ln w="28575" cap="rnd">
              <a:solidFill>
                <a:schemeClr val="accent4"/>
              </a:solidFill>
              <a:round/>
            </a:ln>
            <a:effectLst/>
          </c:spPr>
          <c:marker>
            <c:symbol val="none"/>
          </c:marker>
          <c:dLbls>
            <c:dLbl>
              <c:idx val="0"/>
              <c:layout>
                <c:manualLayout>
                  <c:x val="-2.1476510067114079E-2"/>
                  <c:y val="-2.27192073679999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973-4F6D-BFF0-BF174700F0B9}"/>
                </c:ext>
              </c:extLst>
            </c:dLbl>
            <c:dLbl>
              <c:idx val="1"/>
              <c:layout>
                <c:manualLayout>
                  <c:x val="-3.5794183445190156E-2"/>
                  <c:y val="-2.83990092099999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5973-4F6D-BFF0-BF174700F0B9}"/>
                </c:ext>
              </c:extLst>
            </c:dLbl>
            <c:dLbl>
              <c:idx val="2"/>
              <c:layout>
                <c:manualLayout>
                  <c:x val="-4.2953020134228186E-2"/>
                  <c:y val="-3.12389101309999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973-4F6D-BFF0-BF174700F0B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Sheet1!$Q$5:$Q$7</c:f>
              <c:numCache>
                <c:formatCode>General</c:formatCode>
                <c:ptCount val="3"/>
                <c:pt idx="0" formatCode="0.0000">
                  <c:v>0.93100000000000005</c:v>
                </c:pt>
                <c:pt idx="1">
                  <c:v>0.9375</c:v>
                </c:pt>
                <c:pt idx="2">
                  <c:v>0.95950000000000002</c:v>
                </c:pt>
              </c:numCache>
            </c:numRef>
          </c:val>
          <c:smooth val="0"/>
          <c:extLst>
            <c:ext xmlns:c16="http://schemas.microsoft.com/office/drawing/2014/chart" uri="{C3380CC4-5D6E-409C-BE32-E72D297353CC}">
              <c16:uniqueId val="{00000018-5973-4F6D-BFF0-BF174700F0B9}"/>
            </c:ext>
          </c:extLst>
        </c:ser>
        <c:dLbls>
          <c:showLegendKey val="0"/>
          <c:showVal val="0"/>
          <c:showCatName val="0"/>
          <c:showSerName val="0"/>
          <c:showPercent val="0"/>
          <c:showBubbleSize val="0"/>
        </c:dLbls>
        <c:smooth val="0"/>
        <c:axId val="1883257407"/>
        <c:axId val="1883246367"/>
      </c:lineChart>
      <c:catAx>
        <c:axId val="188325740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46367"/>
        <c:crosses val="autoZero"/>
        <c:auto val="1"/>
        <c:lblAlgn val="ctr"/>
        <c:lblOffset val="100"/>
        <c:noMultiLvlLbl val="0"/>
      </c:catAx>
      <c:valAx>
        <c:axId val="1883246367"/>
        <c:scaling>
          <c:orientation val="minMax"/>
          <c:min val="0.55000000000000004"/>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57407"/>
        <c:crosses val="autoZero"/>
        <c:crossBetween val="between"/>
      </c:valAx>
      <c:spPr>
        <a:noFill/>
        <a:ln>
          <a:noFill/>
        </a:ln>
        <a:effectLst/>
      </c:spPr>
    </c:plotArea>
    <c:legend>
      <c:legendPos val="b"/>
      <c:layout>
        <c:manualLayout>
          <c:xMode val="edge"/>
          <c:yMode val="edge"/>
          <c:x val="1.9737291212781408E-2"/>
          <c:y val="0.86717010637559977"/>
          <c:w val="0.95028812636165583"/>
          <c:h val="0.1328298936244001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a:t>Validation</a:t>
            </a:r>
            <a:r>
              <a:rPr lang="zh-CN" altLang="en-US" sz="1800" baseline="0"/>
              <a:t> </a:t>
            </a:r>
            <a:r>
              <a:rPr lang="en-US" altLang="zh-CN" sz="1800" baseline="0"/>
              <a:t>history mean loss</a:t>
            </a:r>
            <a:endParaRPr lang="en-US" alt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v>EffucuentNet_SGD</c:v>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Sheet1!$I$5:$I$10</c:f>
              <c:numCache>
                <c:formatCode>0.0000</c:formatCode>
                <c:ptCount val="6"/>
                <c:pt idx="0">
                  <c:v>0.30957693953658982</c:v>
                </c:pt>
                <c:pt idx="1">
                  <c:v>0.22767011065598827</c:v>
                </c:pt>
                <c:pt idx="2">
                  <c:v>0.18996454117503209</c:v>
                </c:pt>
                <c:pt idx="3">
                  <c:v>0.1709971266124595</c:v>
                </c:pt>
                <c:pt idx="4">
                  <c:v>0.18180289784190254</c:v>
                </c:pt>
                <c:pt idx="5">
                  <c:v>0.15415418475270526</c:v>
                </c:pt>
              </c:numCache>
            </c:numRef>
          </c:val>
          <c:smooth val="0"/>
          <c:extLst>
            <c:ext xmlns:c16="http://schemas.microsoft.com/office/drawing/2014/chart" uri="{C3380CC4-5D6E-409C-BE32-E72D297353CC}">
              <c16:uniqueId val="{00000000-9FFF-4FE0-8520-4C64B2F05AFA}"/>
            </c:ext>
          </c:extLst>
        </c:ser>
        <c:ser>
          <c:idx val="1"/>
          <c:order val="1"/>
          <c:tx>
            <c:v>CNN_SGD</c:v>
          </c:tx>
          <c:spPr>
            <a:ln w="28575" cap="rnd">
              <a:solidFill>
                <a:schemeClr val="accent2"/>
              </a:solidFill>
              <a:round/>
            </a:ln>
            <a:effectLst/>
          </c:spPr>
          <c:marker>
            <c:symbol val="none"/>
          </c:marker>
          <c:dLbls>
            <c:dLbl>
              <c:idx val="1"/>
              <c:layout>
                <c:manualLayout>
                  <c:x val="-6.3957056980780691E-2"/>
                  <c:y val="-4.27215238779745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FFF-4FE0-8520-4C64B2F05AFA}"/>
                </c:ext>
              </c:extLst>
            </c:dLbl>
            <c:dLbl>
              <c:idx val="3"/>
              <c:layout>
                <c:manualLayout>
                  <c:x val="-2.2735551604436667E-2"/>
                  <c:y val="-3.22537439313148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FFF-4FE0-8520-4C64B2F05AF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Sheet1!$I$16:$I$21</c:f>
              <c:numCache>
                <c:formatCode>General</c:formatCode>
                <c:ptCount val="6"/>
                <c:pt idx="0" formatCode="0.0000">
                  <c:v>0.70640000000000003</c:v>
                </c:pt>
                <c:pt idx="1">
                  <c:v>0.69799999999999995</c:v>
                </c:pt>
                <c:pt idx="2" formatCode="0.0000">
                  <c:v>1.4701</c:v>
                </c:pt>
                <c:pt idx="3" formatCode="0.0000">
                  <c:v>0.53480000000000005</c:v>
                </c:pt>
                <c:pt idx="4" formatCode="0.0000">
                  <c:v>0.3795</c:v>
                </c:pt>
                <c:pt idx="5" formatCode="0.0000">
                  <c:v>0.3523</c:v>
                </c:pt>
              </c:numCache>
            </c:numRef>
          </c:val>
          <c:smooth val="0"/>
          <c:extLst>
            <c:ext xmlns:c16="http://schemas.microsoft.com/office/drawing/2014/chart" uri="{C3380CC4-5D6E-409C-BE32-E72D297353CC}">
              <c16:uniqueId val="{00000003-9FFF-4FE0-8520-4C64B2F05AFA}"/>
            </c:ext>
          </c:extLst>
        </c:ser>
        <c:ser>
          <c:idx val="2"/>
          <c:order val="2"/>
          <c:tx>
            <c:v>CNN_Adam</c:v>
          </c:tx>
          <c:spPr>
            <a:ln w="28575" cap="rnd">
              <a:solidFill>
                <a:schemeClr val="accent3"/>
              </a:solidFill>
              <a:round/>
            </a:ln>
            <a:effectLst/>
          </c:spPr>
          <c:marker>
            <c:symbol val="none"/>
          </c:marker>
          <c:dLbls>
            <c:dLbl>
              <c:idx val="1"/>
              <c:layout>
                <c:manualLayout>
                  <c:x val="-1.578501397002794E-2"/>
                  <c:y val="2.53190457753132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FFF-4FE0-8520-4C64B2F05AFA}"/>
                </c:ext>
              </c:extLst>
            </c:dLbl>
            <c:dLbl>
              <c:idx val="2"/>
              <c:layout>
                <c:manualLayout>
                  <c:x val="-4.3380712894759123E-2"/>
                  <c:y val="3.31698807353079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FFF-4FE0-8520-4C64B2F05AFA}"/>
                </c:ext>
              </c:extLst>
            </c:dLbl>
            <c:dLbl>
              <c:idx val="3"/>
              <c:layout>
                <c:manualLayout>
                  <c:x val="-3.8219422572178606E-2"/>
                  <c:y val="-2.44029089713201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FFF-4FE0-8520-4C64B2F05AFA}"/>
                </c:ext>
              </c:extLst>
            </c:dLbl>
            <c:dLbl>
              <c:idx val="4"/>
              <c:layout>
                <c:manualLayout>
                  <c:x val="-6.2305444077554825E-2"/>
                  <c:y val="3.05529357486429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FFF-4FE0-8520-4C64B2F05AFA}"/>
                </c:ext>
              </c:extLst>
            </c:dLbl>
            <c:dLbl>
              <c:idx val="5"/>
              <c:layout>
                <c:manualLayout>
                  <c:x val="-4.5101143002286008E-2"/>
                  <c:y val="3.055293574864305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FFF-4FE0-8520-4C64B2F05AF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Sheet1!$S$16:$S$21</c:f>
              <c:numCache>
                <c:formatCode>General</c:formatCode>
                <c:ptCount val="6"/>
                <c:pt idx="0">
                  <c:v>0.52480000000000004</c:v>
                </c:pt>
                <c:pt idx="1">
                  <c:v>0.70899999999999996</c:v>
                </c:pt>
                <c:pt idx="2">
                  <c:v>0.7026</c:v>
                </c:pt>
                <c:pt idx="3">
                  <c:v>0.70740000000000003</c:v>
                </c:pt>
                <c:pt idx="4">
                  <c:v>0.70250000000000001</c:v>
                </c:pt>
                <c:pt idx="5">
                  <c:v>0.70489999999999997</c:v>
                </c:pt>
              </c:numCache>
            </c:numRef>
          </c:val>
          <c:smooth val="0"/>
          <c:extLst>
            <c:ext xmlns:c16="http://schemas.microsoft.com/office/drawing/2014/chart" uri="{C3380CC4-5D6E-409C-BE32-E72D297353CC}">
              <c16:uniqueId val="{00000009-9FFF-4FE0-8520-4C64B2F05AFA}"/>
            </c:ext>
          </c:extLst>
        </c:ser>
        <c:ser>
          <c:idx val="3"/>
          <c:order val="3"/>
          <c:tx>
            <c:v>EffucuentNet_Adam</c:v>
          </c:tx>
          <c:spPr>
            <a:ln w="28575" cap="rnd">
              <a:solidFill>
                <a:schemeClr val="accent4"/>
              </a:solidFill>
              <a:round/>
            </a:ln>
            <a:effectLst/>
          </c:spPr>
          <c:marker>
            <c:symbol val="none"/>
          </c:marker>
          <c:dLbls>
            <c:dLbl>
              <c:idx val="0"/>
              <c:layout>
                <c:manualLayout>
                  <c:x val="-5.7144153754974177E-2"/>
                  <c:y val="3.31698807353079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FFF-4FE0-8520-4C64B2F05AFA}"/>
                </c:ext>
              </c:extLst>
            </c:dLbl>
            <c:dLbl>
              <c:idx val="1"/>
              <c:layout>
                <c:manualLayout>
                  <c:x val="-5.3703293539920413E-2"/>
                  <c:y val="2.531904577531312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FFF-4FE0-8520-4C64B2F05AFA}"/>
                </c:ext>
              </c:extLst>
            </c:dLbl>
            <c:dLbl>
              <c:idx val="2"/>
              <c:layout>
                <c:manualLayout>
                  <c:x val="-5.5312505291677883E-3"/>
                  <c:y val="1.2234320841988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FFF-4FE0-8520-4C64B2F05AF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Sheet1!$S$5:$S$7</c:f>
              <c:numCache>
                <c:formatCode>0.0000</c:formatCode>
                <c:ptCount val="3"/>
                <c:pt idx="0">
                  <c:v>0.1977593690774592</c:v>
                </c:pt>
                <c:pt idx="1">
                  <c:v>0.15066943816103198</c:v>
                </c:pt>
                <c:pt idx="2">
                  <c:v>0.10055327994130953</c:v>
                </c:pt>
              </c:numCache>
            </c:numRef>
          </c:val>
          <c:smooth val="0"/>
          <c:extLst>
            <c:ext xmlns:c16="http://schemas.microsoft.com/office/drawing/2014/chart" uri="{C3380CC4-5D6E-409C-BE32-E72D297353CC}">
              <c16:uniqueId val="{0000000D-9FFF-4FE0-8520-4C64B2F05AFA}"/>
            </c:ext>
          </c:extLst>
        </c:ser>
        <c:dLbls>
          <c:dLblPos val="t"/>
          <c:showLegendKey val="0"/>
          <c:showVal val="1"/>
          <c:showCatName val="0"/>
          <c:showSerName val="0"/>
          <c:showPercent val="0"/>
          <c:showBubbleSize val="0"/>
        </c:dLbls>
        <c:smooth val="0"/>
        <c:axId val="1883257407"/>
        <c:axId val="1883246367"/>
      </c:lineChart>
      <c:catAx>
        <c:axId val="188325740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83246367"/>
        <c:crosses val="autoZero"/>
        <c:auto val="1"/>
        <c:lblAlgn val="ctr"/>
        <c:lblOffset val="100"/>
        <c:noMultiLvlLbl val="0"/>
      </c:catAx>
      <c:valAx>
        <c:axId val="1883246367"/>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57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b="0" i="0" u="none" strike="noStrike" baseline="0">
                <a:effectLst/>
              </a:rPr>
              <a:t>The average time of each epoch</a:t>
            </a:r>
            <a:endParaRPr lang="en-US" alt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v>EffucuentNet_SGD</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Sheet1!$B$11</c:f>
              <c:numCache>
                <c:formatCode>0.00</c:formatCode>
                <c:ptCount val="1"/>
                <c:pt idx="0">
                  <c:v>3361.4666666666667</c:v>
                </c:pt>
              </c:numCache>
            </c:numRef>
          </c:val>
          <c:extLst>
            <c:ext xmlns:c16="http://schemas.microsoft.com/office/drawing/2014/chart" uri="{C3380CC4-5D6E-409C-BE32-E72D297353CC}">
              <c16:uniqueId val="{00000000-3960-452B-878F-794D4C3764FE}"/>
            </c:ext>
          </c:extLst>
        </c:ser>
        <c:ser>
          <c:idx val="1"/>
          <c:order val="1"/>
          <c:tx>
            <c:v>CNN_SGD</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Sheet1!$B$22</c:f>
              <c:numCache>
                <c:formatCode>0.00</c:formatCode>
                <c:ptCount val="1"/>
                <c:pt idx="0">
                  <c:v>3208.5499999999997</c:v>
                </c:pt>
              </c:numCache>
            </c:numRef>
          </c:val>
          <c:extLst>
            <c:ext xmlns:c16="http://schemas.microsoft.com/office/drawing/2014/chart" uri="{C3380CC4-5D6E-409C-BE32-E72D297353CC}">
              <c16:uniqueId val="{00000001-3960-452B-878F-794D4C3764FE}"/>
            </c:ext>
          </c:extLst>
        </c:ser>
        <c:ser>
          <c:idx val="2"/>
          <c:order val="2"/>
          <c:tx>
            <c:v>CNN_Adam</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Sheet1!$L$22</c:f>
              <c:numCache>
                <c:formatCode>0.00</c:formatCode>
                <c:ptCount val="1"/>
                <c:pt idx="0">
                  <c:v>3197.35</c:v>
                </c:pt>
              </c:numCache>
            </c:numRef>
          </c:val>
          <c:extLst>
            <c:ext xmlns:c16="http://schemas.microsoft.com/office/drawing/2014/chart" uri="{C3380CC4-5D6E-409C-BE32-E72D297353CC}">
              <c16:uniqueId val="{00000002-3960-452B-878F-794D4C3764FE}"/>
            </c:ext>
          </c:extLst>
        </c:ser>
        <c:ser>
          <c:idx val="3"/>
          <c:order val="3"/>
          <c:tx>
            <c:v>EffucuentNet_Adam</c:v>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Sheet1!$L$11</c:f>
              <c:numCache>
                <c:formatCode>0.00</c:formatCode>
                <c:ptCount val="1"/>
                <c:pt idx="0">
                  <c:v>3343.0333333333342</c:v>
                </c:pt>
              </c:numCache>
            </c:numRef>
          </c:val>
          <c:extLst>
            <c:ext xmlns:c16="http://schemas.microsoft.com/office/drawing/2014/chart" uri="{C3380CC4-5D6E-409C-BE32-E72D297353CC}">
              <c16:uniqueId val="{00000003-3960-452B-878F-794D4C3764FE}"/>
            </c:ext>
          </c:extLst>
        </c:ser>
        <c:dLbls>
          <c:dLblPos val="outEnd"/>
          <c:showLegendKey val="0"/>
          <c:showVal val="1"/>
          <c:showCatName val="0"/>
          <c:showSerName val="0"/>
          <c:showPercent val="0"/>
          <c:showBubbleSize val="0"/>
        </c:dLbls>
        <c:gapWidth val="150"/>
        <c:axId val="1883257407"/>
        <c:axId val="1883246367"/>
      </c:barChart>
      <c:catAx>
        <c:axId val="1883257407"/>
        <c:scaling>
          <c:orientation val="minMax"/>
        </c:scaling>
        <c:delete val="1"/>
        <c:axPos val="b"/>
        <c:majorTickMark val="none"/>
        <c:minorTickMark val="none"/>
        <c:tickLblPos val="nextTo"/>
        <c:crossAx val="1883246367"/>
        <c:crosses val="autoZero"/>
        <c:auto val="1"/>
        <c:lblAlgn val="ctr"/>
        <c:lblOffset val="100"/>
        <c:noMultiLvlLbl val="0"/>
      </c:catAx>
      <c:valAx>
        <c:axId val="1883246367"/>
        <c:scaling>
          <c:orientation val="minMax"/>
          <c:max val="3400"/>
          <c:min val="31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57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0.00598</cdr:x>
      <cdr:y>0.01996</cdr:y>
    </cdr:from>
    <cdr:to>
      <cdr:x>0.15406</cdr:x>
      <cdr:y>0.08266</cdr:y>
    </cdr:to>
    <cdr:sp macro="" textlink="">
      <cdr:nvSpPr>
        <cdr:cNvPr id="2" name="文本框 1">
          <a:extLst xmlns:a="http://schemas.openxmlformats.org/drawingml/2006/main">
            <a:ext uri="{FF2B5EF4-FFF2-40B4-BE49-F238E27FC236}">
              <a16:creationId xmlns:a16="http://schemas.microsoft.com/office/drawing/2014/main" id="{DCF832E0-2F04-F5FC-8786-479009E8BC52}"/>
            </a:ext>
          </a:extLst>
        </cdr:cNvPr>
        <cdr:cNvSpPr txBox="1"/>
      </cdr:nvSpPr>
      <cdr:spPr>
        <a:xfrm xmlns:a="http://schemas.openxmlformats.org/drawingml/2006/main">
          <a:off x="38112" y="84972"/>
          <a:ext cx="943795" cy="26690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600" kern="1200" dirty="0"/>
            <a:t>Second</a:t>
          </a:r>
          <a:endParaRPr lang="zh-CN" altLang="en-US" sz="1600" kern="12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2024/11/22</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2024/11/22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2B9C8-E053-8B87-FD56-4B72E7716D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4637A7-A813-F622-4190-F30B83FDB2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F17485-316D-2691-B94B-918EDC61F54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F8EAF9B-55AF-DC9F-3D3A-9702E9C8DF6C}"/>
              </a:ext>
            </a:extLst>
          </p:cNvPr>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3608351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7FDFD-AAA5-0914-5FCB-1A3E0EE75A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D6967A-3B9E-B75A-4BF0-E36F2BEEC6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F2E6EA-1424-5088-C4FE-29DFF296C2B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74BAF0C-FFB5-21A3-3996-B47FC0762CAA}"/>
              </a:ext>
            </a:extLst>
          </p:cNvPr>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782611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0A4DE-DF39-79C2-D704-15723E1485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DD1E3E-9772-5A5F-700B-7121BE15B7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F06F26-B6DC-A545-6497-D8BF2F9FB22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78AD48F-B4A8-1F44-DE4D-FA7C20ED4A2D}"/>
              </a:ext>
            </a:extLst>
          </p:cNvPr>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4017117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29E00-894E-F83D-24CE-BA8BAD15B1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14CFCE-5B66-60C4-8D1B-BE74FC478D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8BFB1C-A961-2200-7B5B-A68B3CF9284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889557F-7471-7BFB-38CF-F594B407B97E}"/>
              </a:ext>
            </a:extLst>
          </p:cNvPr>
          <p:cNvSpPr>
            <a:spLocks noGrp="1"/>
          </p:cNvSpPr>
          <p:nvPr>
            <p:ph type="sldNum" sz="quarter" idx="10"/>
          </p:nvPr>
        </p:nvSpPr>
        <p:spPr/>
        <p:txBody>
          <a:bodyPr/>
          <a:lstStyle/>
          <a:p>
            <a:fld id="{E2E3AE05-7DD1-4AF0-924E-BEEA496F3737}" type="slidenum">
              <a:rPr lang="zh-CN" altLang="en-US" smtClean="0"/>
              <a:t>13</a:t>
            </a:fld>
            <a:endParaRPr lang="zh-CN" altLang="en-US"/>
          </a:p>
        </p:txBody>
      </p:sp>
    </p:spTree>
    <p:extLst>
      <p:ext uri="{BB962C8B-B14F-4D97-AF65-F5344CB8AC3E}">
        <p14:creationId xmlns:p14="http://schemas.microsoft.com/office/powerpoint/2010/main" val="2709148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88845-DA82-9B89-B3DA-5EB3F31805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1E5AE0-01FD-9C06-B12A-45E2DBE59B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49AEFA-9A8F-E360-9A8F-DBFDB2654F9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BBE57B4-8294-3A78-9124-018091ABC740}"/>
              </a:ext>
            </a:extLst>
          </p:cNvPr>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1907934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6A0C3-4A65-3FEB-2EB1-2C596830C2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A017FF-8621-7A5A-CB1B-E6301ABAB3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F9FE8C-147C-CE32-659E-7A9713301D9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45EB4F5-D1C8-CB5D-E435-DF0775712775}"/>
              </a:ext>
            </a:extLst>
          </p:cNvPr>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213522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22B15-94D3-CCD4-AD49-C4A59776CC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F30E2B-057E-A277-E43F-3ADDC0DE72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5472E6-A286-2D30-BCB4-43A32446243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EF06459-0840-1C06-0640-6D136DC8D2A9}"/>
              </a:ext>
            </a:extLst>
          </p:cNvPr>
          <p:cNvSpPr>
            <a:spLocks noGrp="1"/>
          </p:cNvSpPr>
          <p:nvPr>
            <p:ph type="sldNum" sz="quarter" idx="10"/>
          </p:nvPr>
        </p:nvSpPr>
        <p:spPr/>
        <p:txBody>
          <a:bodyPr/>
          <a:lstStyle/>
          <a:p>
            <a:fld id="{E2E3AE05-7DD1-4AF0-924E-BEEA496F3737}" type="slidenum">
              <a:rPr lang="zh-CN" altLang="en-US" smtClean="0"/>
              <a:t>17</a:t>
            </a:fld>
            <a:endParaRPr lang="zh-CN" altLang="en-US"/>
          </a:p>
        </p:txBody>
      </p:sp>
    </p:spTree>
    <p:extLst>
      <p:ext uri="{BB962C8B-B14F-4D97-AF65-F5344CB8AC3E}">
        <p14:creationId xmlns:p14="http://schemas.microsoft.com/office/powerpoint/2010/main" val="1720097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7FFF8-64F9-D21D-612E-23D935AF84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FF75EC-9625-365E-A9BA-F221C2B65C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8C6BE6-4D50-1632-F5B4-4EE12F6C009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2D79114-18B1-84F1-8126-8EAF93D15840}"/>
              </a:ext>
            </a:extLst>
          </p:cNvPr>
          <p:cNvSpPr>
            <a:spLocks noGrp="1"/>
          </p:cNvSpPr>
          <p:nvPr>
            <p:ph type="sldNum" sz="quarter" idx="10"/>
          </p:nvPr>
        </p:nvSpPr>
        <p:spPr/>
        <p:txBody>
          <a:bodyPr/>
          <a:lstStyle/>
          <a:p>
            <a:fld id="{E2E3AE05-7DD1-4AF0-924E-BEEA496F3737}" type="slidenum">
              <a:rPr lang="zh-CN" altLang="en-US" smtClean="0"/>
              <a:t>18</a:t>
            </a:fld>
            <a:endParaRPr lang="zh-CN" altLang="en-US"/>
          </a:p>
        </p:txBody>
      </p:sp>
    </p:spTree>
    <p:extLst>
      <p:ext uri="{BB962C8B-B14F-4D97-AF65-F5344CB8AC3E}">
        <p14:creationId xmlns:p14="http://schemas.microsoft.com/office/powerpoint/2010/main" val="4120623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BC5D5-BD55-5F59-8AB4-DA7A5D3105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2DF63C-96F5-308B-B06B-10C68EBDFC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7D9757-1F39-97D8-8163-57D2AF04C40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4535B89-B5E0-FA3A-E9D1-BA88B50E1664}"/>
              </a:ext>
            </a:extLst>
          </p:cNvPr>
          <p:cNvSpPr>
            <a:spLocks noGrp="1"/>
          </p:cNvSpPr>
          <p:nvPr>
            <p:ph type="sldNum" sz="quarter" idx="10"/>
          </p:nvPr>
        </p:nvSpPr>
        <p:spPr/>
        <p:txBody>
          <a:bodyPr/>
          <a:lstStyle/>
          <a:p>
            <a:fld id="{E2E3AE05-7DD1-4AF0-924E-BEEA496F3737}" type="slidenum">
              <a:rPr lang="zh-CN" altLang="en-US" smtClean="0"/>
              <a:t>29</a:t>
            </a:fld>
            <a:endParaRPr lang="zh-CN" altLang="en-US"/>
          </a:p>
        </p:txBody>
      </p:sp>
    </p:spTree>
    <p:extLst>
      <p:ext uri="{BB962C8B-B14F-4D97-AF65-F5344CB8AC3E}">
        <p14:creationId xmlns:p14="http://schemas.microsoft.com/office/powerpoint/2010/main" val="140399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a:gsLst>
            <a:gs pos="26000">
              <a:srgbClr val="273763"/>
            </a:gs>
            <a:gs pos="100000">
              <a:srgbClr val="5FA69A"/>
            </a:gs>
          </a:gsLst>
          <a:lin ang="0" scaled="1"/>
        </a:gradFill>
        <a:effectLst/>
      </p:bgPr>
    </p:bg>
    <p:spTree>
      <p:nvGrpSpPr>
        <p:cNvPr id="1" name=""/>
        <p:cNvGrpSpPr/>
        <p:nvPr/>
      </p:nvGrpSpPr>
      <p:grpSpPr>
        <a:xfrm>
          <a:off x="0" y="0"/>
          <a:ext cx="0" cy="0"/>
          <a:chOff x="0" y="0"/>
          <a:chExt cx="0" cy="0"/>
        </a:xfrm>
      </p:grpSpPr>
      <p:sp>
        <p:nvSpPr>
          <p:cNvPr id="2" name="矩形 1"/>
          <p:cNvSpPr/>
          <p:nvPr userDrawn="1"/>
        </p:nvSpPr>
        <p:spPr>
          <a:xfrm>
            <a:off x="244699" y="244698"/>
            <a:ext cx="11784169" cy="6375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pan.baidu.com/s/1eSNpdRG#list/path=%2F" TargetMode="External"/><Relationship Id="rId5" Type="http://schemas.openxmlformats.org/officeDocument/2006/relationships/hyperlink" Target="https://pan.baidu.com/s/1_GgADkJpHrM6kM0AhF7nrg?pwd=o4rr" TargetMode="External"/><Relationship Id="rId4" Type="http://schemas.openxmlformats.org/officeDocument/2006/relationships/hyperlink" Target="https://www.kaggle.com/datasets/manjilkarki/deepfake-and-real-images?select=Datase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22.svg"/><Relationship Id="rId3" Type="http://schemas.openxmlformats.org/officeDocument/2006/relationships/tags" Target="../tags/tag4.xml"/><Relationship Id="rId21" Type="http://schemas.openxmlformats.org/officeDocument/2006/relationships/slideLayout" Target="../slideLayouts/slideLayout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21.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20.sv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notesSlide" Target="../notesSlides/notesSlide22.xml"/><Relationship Id="rId27"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800" b="1" i="0">
                <a:solidFill>
                  <a:srgbClr val="F0F6FC"/>
                </a:solidFill>
                <a:effectLst/>
                <a:latin typeface="-apple-system"/>
              </a:rPr>
              <a:t>2024FinTechathon AI</a:t>
            </a:r>
            <a:endParaRPr lang="en-US" altLang="zh-CN" sz="1800" b="1" i="0" dirty="0">
              <a:solidFill>
                <a:srgbClr val="F0F6FC"/>
              </a:solidFill>
              <a:effectLst/>
              <a:latin typeface="-apple-system"/>
            </a:endParaRPr>
          </a:p>
        </p:txBody>
      </p:sp>
      <p:sp>
        <p:nvSpPr>
          <p:cNvPr id="4" name="矩形 3"/>
          <p:cNvSpPr/>
          <p:nvPr/>
        </p:nvSpPr>
        <p:spPr>
          <a:xfrm>
            <a:off x="1517276" y="1559859"/>
            <a:ext cx="8969189" cy="3939988"/>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0" y="2407024"/>
            <a:ext cx="10448365" cy="2245659"/>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0540253" y="2407023"/>
            <a:ext cx="896471" cy="2245659"/>
          </a:xfrm>
          <a:prstGeom prst="rect">
            <a:avLst/>
          </a:prstGeom>
          <a:solidFill>
            <a:srgbClr val="5FA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869142" y="2547936"/>
            <a:ext cx="3745769" cy="584775"/>
          </a:xfrm>
          <a:prstGeom prst="rect">
            <a:avLst/>
          </a:prstGeom>
          <a:noFill/>
        </p:spPr>
        <p:txBody>
          <a:bodyPr wrap="none" rtlCol="0">
            <a:spAutoFit/>
          </a:bodyPr>
          <a:lstStyle/>
          <a:p>
            <a:pPr algn="l"/>
            <a:r>
              <a:rPr lang="en-US" altLang="zh-CN" sz="3200" b="1" i="0" dirty="0">
                <a:solidFill>
                  <a:srgbClr val="F0F6FC"/>
                </a:solidFill>
                <a:effectLst/>
                <a:latin typeface="-apple-system"/>
              </a:rPr>
              <a:t>2024FinTechathon AI</a:t>
            </a:r>
          </a:p>
        </p:txBody>
      </p:sp>
      <p:sp>
        <p:nvSpPr>
          <p:cNvPr id="8" name="文本框 7"/>
          <p:cNvSpPr txBox="1"/>
          <p:nvPr/>
        </p:nvSpPr>
        <p:spPr>
          <a:xfrm>
            <a:off x="1860872" y="3115879"/>
            <a:ext cx="8551380" cy="923330"/>
          </a:xfrm>
          <a:prstGeom prst="rect">
            <a:avLst/>
          </a:prstGeom>
          <a:noFill/>
        </p:spPr>
        <p:txBody>
          <a:bodyPr wrap="none" rtlCol="0">
            <a:spAutoFit/>
          </a:bodyPr>
          <a:lstStyle/>
          <a:p>
            <a:r>
              <a:rPr lang="en-US" altLang="zh-CN" sz="5400" dirty="0">
                <a:solidFill>
                  <a:srgbClr val="F0F6FC"/>
                </a:solidFill>
                <a:latin typeface="-apple-system"/>
              </a:rPr>
              <a:t>D</a:t>
            </a:r>
            <a:r>
              <a:rPr lang="en-US" altLang="zh-CN" sz="5400" b="0" i="0" dirty="0">
                <a:solidFill>
                  <a:srgbClr val="F0F6FC"/>
                </a:solidFill>
                <a:effectLst/>
                <a:latin typeface="-apple-system"/>
              </a:rPr>
              <a:t>etection of deepfake picture</a:t>
            </a:r>
            <a:endParaRPr kumimoji="1" lang="zh-CN" altLang="en-US" sz="5400" dirty="0">
              <a:solidFill>
                <a:schemeClr val="bg1"/>
              </a:solidFill>
            </a:endParaRPr>
          </a:p>
        </p:txBody>
      </p:sp>
      <p:sp>
        <p:nvSpPr>
          <p:cNvPr id="2" name="文本框 1"/>
          <p:cNvSpPr txBox="1"/>
          <p:nvPr/>
        </p:nvSpPr>
        <p:spPr>
          <a:xfrm>
            <a:off x="1860872" y="4989793"/>
            <a:ext cx="6641177" cy="461665"/>
          </a:xfrm>
          <a:prstGeom prst="rect">
            <a:avLst/>
          </a:prstGeom>
          <a:noFill/>
        </p:spPr>
        <p:txBody>
          <a:bodyPr wrap="none" rtlCol="0">
            <a:spAutoFit/>
          </a:bodyPr>
          <a:lstStyle/>
          <a:p>
            <a:pPr algn="l"/>
            <a:r>
              <a:rPr lang="en-US" altLang="zh-CN" sz="2400" b="1" i="0" dirty="0">
                <a:solidFill>
                  <a:srgbClr val="F0F6FC"/>
                </a:solidFill>
                <a:effectLst/>
                <a:latin typeface="-apple-system"/>
              </a:rPr>
              <a:t>Chen </a:t>
            </a:r>
            <a:r>
              <a:rPr lang="en-US" altLang="zh-CN" sz="2400" b="1" i="0" dirty="0" err="1">
                <a:solidFill>
                  <a:srgbClr val="F0F6FC"/>
                </a:solidFill>
                <a:effectLst/>
                <a:latin typeface="-apple-system"/>
              </a:rPr>
              <a:t>Lunchao|Luo</a:t>
            </a:r>
            <a:r>
              <a:rPr lang="en-US" altLang="zh-CN" sz="2400" b="1" i="0" dirty="0">
                <a:solidFill>
                  <a:srgbClr val="F0F6FC"/>
                </a:solidFill>
                <a:effectLst/>
                <a:latin typeface="-apple-system"/>
              </a:rPr>
              <a:t> </a:t>
            </a:r>
            <a:r>
              <a:rPr lang="en-US" altLang="zh-CN" sz="2400" b="1" i="0" dirty="0" err="1">
                <a:solidFill>
                  <a:srgbClr val="F0F6FC"/>
                </a:solidFill>
                <a:effectLst/>
                <a:latin typeface="-apple-system"/>
              </a:rPr>
              <a:t>Ruiquan|Jiang</a:t>
            </a:r>
            <a:r>
              <a:rPr lang="en-US" altLang="zh-CN" sz="2400" b="1" i="0" dirty="0">
                <a:solidFill>
                  <a:srgbClr val="F0F6FC"/>
                </a:solidFill>
                <a:effectLst/>
                <a:latin typeface="-apple-system"/>
              </a:rPr>
              <a:t> </a:t>
            </a:r>
            <a:r>
              <a:rPr lang="en-US" altLang="zh-CN" sz="2400" b="1" i="0" dirty="0" err="1">
                <a:solidFill>
                  <a:srgbClr val="F0F6FC"/>
                </a:solidFill>
                <a:effectLst/>
                <a:latin typeface="-apple-system"/>
              </a:rPr>
              <a:t>Yixuan</a:t>
            </a:r>
            <a:r>
              <a:rPr lang="en-US" altLang="zh-CN" sz="2400" b="1" dirty="0" err="1">
                <a:solidFill>
                  <a:srgbClr val="F0F6FC"/>
                </a:solidFill>
                <a:latin typeface="-apple-system"/>
              </a:rPr>
              <a:t>|Xie</a:t>
            </a:r>
            <a:r>
              <a:rPr lang="en-US" altLang="zh-CN" sz="2400" b="1" dirty="0">
                <a:solidFill>
                  <a:srgbClr val="F0F6FC"/>
                </a:solidFill>
                <a:latin typeface="-apple-system"/>
              </a:rPr>
              <a:t> </a:t>
            </a:r>
            <a:r>
              <a:rPr lang="en-US" altLang="zh-CN" sz="2400" b="1" dirty="0" err="1">
                <a:solidFill>
                  <a:srgbClr val="F0F6FC"/>
                </a:solidFill>
                <a:latin typeface="-apple-system"/>
              </a:rPr>
              <a:t>Kaixi</a:t>
            </a:r>
            <a:endParaRPr lang="en-US" altLang="zh-CN" sz="2400" b="1" i="0" dirty="0">
              <a:solidFill>
                <a:srgbClr val="F0F6FC"/>
              </a:solidFill>
              <a:effectLst/>
              <a:latin typeface="-apple-system"/>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3A47B-860B-5B17-6C4A-A621DC394A6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50923B7A-00C8-4C51-5ED0-AE162F9C1AE2}"/>
              </a:ext>
            </a:extLst>
          </p:cNvPr>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a:extLst>
              <a:ext uri="{FF2B5EF4-FFF2-40B4-BE49-F238E27FC236}">
                <a16:creationId xmlns:a16="http://schemas.microsoft.com/office/drawing/2014/main" id="{298F4CFE-1798-AE82-D7AD-8C3F8DA695D6}"/>
              </a:ext>
            </a:extLst>
          </p:cNvPr>
          <p:cNvSpPr txBox="1"/>
          <p:nvPr/>
        </p:nvSpPr>
        <p:spPr>
          <a:xfrm>
            <a:off x="473405" y="744353"/>
            <a:ext cx="2473754"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项目框架</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数据集情况</a:t>
            </a:r>
            <a:endParaRPr lang="en-GB" altLang="zh-CN" sz="1600" dirty="0">
              <a:solidFill>
                <a:schemeClr val="tx1">
                  <a:lumMod val="50000"/>
                  <a:lumOff val="50000"/>
                </a:schemeClr>
              </a:solidFill>
              <a:latin typeface="+mn-ea"/>
            </a:endParaRPr>
          </a:p>
        </p:txBody>
      </p:sp>
      <p:pic>
        <p:nvPicPr>
          <p:cNvPr id="6" name="图片 5">
            <a:extLst>
              <a:ext uri="{FF2B5EF4-FFF2-40B4-BE49-F238E27FC236}">
                <a16:creationId xmlns:a16="http://schemas.microsoft.com/office/drawing/2014/main" id="{5FA4279F-F7F2-7FEF-AF28-DC34E12E432A}"/>
              </a:ext>
            </a:extLst>
          </p:cNvPr>
          <p:cNvPicPr>
            <a:picLocks noChangeAspect="1"/>
          </p:cNvPicPr>
          <p:nvPr/>
        </p:nvPicPr>
        <p:blipFill>
          <a:blip r:embed="rId3"/>
          <a:stretch>
            <a:fillRect/>
          </a:stretch>
        </p:blipFill>
        <p:spPr>
          <a:xfrm>
            <a:off x="354884" y="1408232"/>
            <a:ext cx="5741116" cy="5090302"/>
          </a:xfrm>
          <a:prstGeom prst="rect">
            <a:avLst/>
          </a:prstGeom>
        </p:spPr>
      </p:pic>
      <p:sp>
        <p:nvSpPr>
          <p:cNvPr id="7" name="文本框 6">
            <a:extLst>
              <a:ext uri="{FF2B5EF4-FFF2-40B4-BE49-F238E27FC236}">
                <a16:creationId xmlns:a16="http://schemas.microsoft.com/office/drawing/2014/main" id="{28B48FED-4B36-DB5D-D53A-BA7FDF5D8669}"/>
              </a:ext>
            </a:extLst>
          </p:cNvPr>
          <p:cNvSpPr txBox="1"/>
          <p:nvPr/>
        </p:nvSpPr>
        <p:spPr>
          <a:xfrm>
            <a:off x="6227275" y="1812617"/>
            <a:ext cx="4862739" cy="4524315"/>
          </a:xfrm>
          <a:prstGeom prst="rect">
            <a:avLst/>
          </a:prstGeom>
          <a:noFill/>
        </p:spPr>
        <p:txBody>
          <a:bodyPr wrap="square" rtlCol="0">
            <a:spAutoFit/>
          </a:bodyPr>
          <a:lstStyle/>
          <a:p>
            <a:r>
              <a:rPr lang="zh-CN" altLang="en-US" sz="1600" dirty="0"/>
              <a:t>数据集总大小为</a:t>
            </a:r>
            <a:r>
              <a:rPr lang="en-US" altLang="zh-CN" sz="1600" dirty="0"/>
              <a:t>71GB</a:t>
            </a:r>
            <a:r>
              <a:rPr lang="zh-CN" altLang="en-US" sz="1600" dirty="0"/>
              <a:t>左右，图片数量约为</a:t>
            </a:r>
            <a:r>
              <a:rPr lang="en-US" altLang="zh-CN" sz="1600" dirty="0"/>
              <a:t>45</a:t>
            </a:r>
            <a:r>
              <a:rPr lang="zh-CN" altLang="en-US" sz="1600" dirty="0"/>
              <a:t>万张。数据集主要来源于</a:t>
            </a:r>
            <a:r>
              <a:rPr lang="en-US" altLang="zh-CN" sz="1600" dirty="0"/>
              <a:t>Kaggle</a:t>
            </a:r>
            <a:r>
              <a:rPr lang="zh-CN" altLang="en-US" sz="1600" dirty="0"/>
              <a:t>公开数据集、</a:t>
            </a:r>
            <a:r>
              <a:rPr lang="en-US" altLang="zh-CN" sz="1600" dirty="0"/>
              <a:t>PGGAN</a:t>
            </a:r>
            <a:r>
              <a:rPr lang="zh-CN" altLang="en-US" sz="1600" dirty="0"/>
              <a:t>和</a:t>
            </a:r>
            <a:r>
              <a:rPr lang="en-US" altLang="zh-CN" sz="1600" dirty="0" err="1"/>
              <a:t>CelebA</a:t>
            </a:r>
            <a:r>
              <a:rPr lang="zh-CN" altLang="en-US" sz="1600" dirty="0"/>
              <a:t>。</a:t>
            </a:r>
            <a:endParaRPr lang="en-US" altLang="zh-CN" sz="1600" dirty="0"/>
          </a:p>
          <a:p>
            <a:endParaRPr lang="en-US" altLang="zh-CN" sz="1600" dirty="0"/>
          </a:p>
          <a:p>
            <a:r>
              <a:rPr lang="en-US" altLang="zh-CN" sz="1600" dirty="0">
                <a:sym typeface="Arial" panose="020B0604020202020204" pitchFamily="34" charset="0"/>
              </a:rPr>
              <a:t>Face2</a:t>
            </a:r>
            <a:r>
              <a:rPr lang="zh-CN" altLang="en-US" sz="1600" dirty="0">
                <a:sym typeface="Arial" panose="020B0604020202020204" pitchFamily="34" charset="0"/>
              </a:rPr>
              <a:t>中的数据集来源于</a:t>
            </a:r>
            <a:r>
              <a:rPr lang="en-US" altLang="zh-CN" sz="16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hlinkClick r:id="rId4"/>
              </a:rPr>
              <a:t>kaggle</a:t>
            </a:r>
            <a:r>
              <a:rPr lang="zh-CN" altLang="en-US" sz="1600" dirty="0">
                <a:sym typeface="Arial" panose="020B0604020202020204" pitchFamily="34" charset="0"/>
              </a:rPr>
              <a:t>，</a:t>
            </a:r>
            <a:r>
              <a:rPr lang="en-US" altLang="zh-CN" sz="1600" dirty="0">
                <a:sym typeface="Arial" panose="020B0604020202020204" pitchFamily="34" charset="0"/>
              </a:rPr>
              <a:t>Face3</a:t>
            </a:r>
            <a:r>
              <a:rPr lang="zh-CN" altLang="en-US" sz="1600" dirty="0">
                <a:sym typeface="Arial" panose="020B0604020202020204" pitchFamily="34" charset="0"/>
              </a:rPr>
              <a:t>中的</a:t>
            </a:r>
            <a:r>
              <a:rPr lang="en-US" altLang="zh-CN" sz="1600" dirty="0">
                <a:sym typeface="Arial" panose="020B0604020202020204" pitchFamily="34" charset="0"/>
              </a:rPr>
              <a:t>Fake</a:t>
            </a:r>
            <a:r>
              <a:rPr lang="zh-CN" altLang="en-US" sz="1600" dirty="0">
                <a:sym typeface="Arial" panose="020B0604020202020204" pitchFamily="34" charset="0"/>
              </a:rPr>
              <a:t>数据集为</a:t>
            </a:r>
            <a:r>
              <a:rPr lang="en-US" altLang="zh-CN" sz="1600" dirty="0">
                <a:sym typeface="Arial" panose="020B0604020202020204" pitchFamily="34" charset="0"/>
              </a:rPr>
              <a:t>PGGAN</a:t>
            </a:r>
            <a:r>
              <a:rPr lang="zh-CN" altLang="en-US" sz="1600" dirty="0">
                <a:sym typeface="Arial" panose="020B0604020202020204" pitchFamily="34" charset="0"/>
              </a:rPr>
              <a:t>的</a:t>
            </a:r>
            <a:r>
              <a:rPr lang="en-US" altLang="zh-CN" sz="1600" dirty="0">
                <a:sym typeface="Arial" panose="020B0604020202020204" pitchFamily="34" charset="0"/>
              </a:rPr>
              <a:t>train</a:t>
            </a:r>
            <a:r>
              <a:rPr lang="zh-CN" altLang="en-US" sz="1600" dirty="0">
                <a:sym typeface="Arial" panose="020B0604020202020204" pitchFamily="34" charset="0"/>
              </a:rPr>
              <a:t>、</a:t>
            </a:r>
            <a:r>
              <a:rPr lang="en-US" altLang="zh-CN" sz="1600" dirty="0">
                <a:sym typeface="Arial" panose="020B0604020202020204" pitchFamily="34" charset="0"/>
              </a:rPr>
              <a:t>valid</a:t>
            </a:r>
            <a:r>
              <a:rPr lang="zh-CN" altLang="en-US" sz="1600" dirty="0">
                <a:sym typeface="Arial" panose="020B0604020202020204" pitchFamily="34" charset="0"/>
              </a:rPr>
              <a:t>和</a:t>
            </a:r>
            <a:r>
              <a:rPr lang="en-US" altLang="zh-CN" sz="1600" dirty="0">
                <a:sym typeface="Arial" panose="020B0604020202020204" pitchFamily="34" charset="0"/>
              </a:rPr>
              <a:t>test</a:t>
            </a:r>
            <a:r>
              <a:rPr lang="zh-CN" altLang="en-US" sz="1600" dirty="0">
                <a:sym typeface="Arial" panose="020B0604020202020204" pitchFamily="34" charset="0"/>
              </a:rPr>
              <a:t>，</a:t>
            </a:r>
            <a:r>
              <a:rPr lang="en-US" altLang="zh-CN" sz="1600" dirty="0">
                <a:sym typeface="Arial" panose="020B0604020202020204" pitchFamily="34" charset="0"/>
              </a:rPr>
              <a:t>Real</a:t>
            </a:r>
            <a:r>
              <a:rPr lang="zh-CN" altLang="en-US" sz="1600" dirty="0">
                <a:sym typeface="Arial" panose="020B0604020202020204" pitchFamily="34" charset="0"/>
              </a:rPr>
              <a:t>数据集的</a:t>
            </a:r>
            <a:r>
              <a:rPr lang="en-US" altLang="zh-CN" sz="1600" dirty="0">
                <a:sym typeface="Arial" panose="020B0604020202020204" pitchFamily="34" charset="0"/>
              </a:rPr>
              <a:t>test</a:t>
            </a:r>
            <a:r>
              <a:rPr lang="zh-CN" altLang="en-US" sz="1600" dirty="0">
                <a:sym typeface="Arial" panose="020B0604020202020204" pitchFamily="34" charset="0"/>
              </a:rPr>
              <a:t>为</a:t>
            </a:r>
            <a:r>
              <a:rPr lang="en-US" altLang="zh-CN" sz="1600" dirty="0" err="1">
                <a:sym typeface="Arial" panose="020B0604020202020204" pitchFamily="34" charset="0"/>
              </a:rPr>
              <a:t>align_celeba</a:t>
            </a:r>
            <a:r>
              <a:rPr lang="zh-CN" altLang="en-US" sz="1600" dirty="0">
                <a:sym typeface="Arial" panose="020B0604020202020204" pitchFamily="34" charset="0"/>
              </a:rPr>
              <a:t>数据集的最后一万张图片（</a:t>
            </a:r>
            <a:r>
              <a:rPr lang="en-US" altLang="zh-CN" sz="1600" dirty="0">
                <a:sym typeface="Arial" panose="020B0604020202020204" pitchFamily="34" charset="0"/>
              </a:rPr>
              <a:t>192600-202599</a:t>
            </a:r>
            <a:r>
              <a:rPr lang="zh-CN" altLang="en-US" sz="1600" dirty="0">
                <a:sym typeface="Arial" panose="020B0604020202020204" pitchFamily="34" charset="0"/>
              </a:rPr>
              <a:t>），</a:t>
            </a:r>
            <a:r>
              <a:rPr lang="en-US" altLang="zh-CN" sz="1600" dirty="0">
                <a:sym typeface="Arial" panose="020B0604020202020204" pitchFamily="34" charset="0"/>
              </a:rPr>
              <a:t>valid</a:t>
            </a:r>
            <a:r>
              <a:rPr lang="zh-CN" altLang="en-US" sz="1600" dirty="0">
                <a:sym typeface="Arial" panose="020B0604020202020204" pitchFamily="34" charset="0"/>
              </a:rPr>
              <a:t>为除了</a:t>
            </a:r>
            <a:r>
              <a:rPr lang="en-US" altLang="zh-CN" sz="1600" dirty="0">
                <a:sym typeface="Arial" panose="020B0604020202020204" pitchFamily="34" charset="0"/>
              </a:rPr>
              <a:t>test</a:t>
            </a:r>
            <a:r>
              <a:rPr lang="zh-CN" altLang="en-US" sz="1600" dirty="0">
                <a:sym typeface="Arial" panose="020B0604020202020204" pitchFamily="34" charset="0"/>
              </a:rPr>
              <a:t>的最后二万张图片（</a:t>
            </a:r>
            <a:r>
              <a:rPr lang="en-US" altLang="zh-CN" sz="1600" dirty="0">
                <a:sym typeface="Arial" panose="020B0604020202020204" pitchFamily="34" charset="0"/>
              </a:rPr>
              <a:t>172600-192599</a:t>
            </a:r>
            <a:r>
              <a:rPr lang="zh-CN" altLang="en-US" sz="1600" dirty="0">
                <a:sym typeface="Arial" panose="020B0604020202020204" pitchFamily="34" charset="0"/>
              </a:rPr>
              <a:t>），</a:t>
            </a:r>
            <a:r>
              <a:rPr lang="en-US" altLang="zh-CN" sz="1600" dirty="0">
                <a:sym typeface="Arial" panose="020B0604020202020204" pitchFamily="34" charset="0"/>
              </a:rPr>
              <a:t>train</a:t>
            </a:r>
            <a:r>
              <a:rPr lang="zh-CN" altLang="en-US" sz="1600" dirty="0">
                <a:sym typeface="Arial" panose="020B0604020202020204" pitchFamily="34" charset="0"/>
              </a:rPr>
              <a:t>为剩余的图片（</a:t>
            </a:r>
            <a:r>
              <a:rPr lang="en-US" altLang="zh-CN" sz="1600" dirty="0">
                <a:sym typeface="Arial" panose="020B0604020202020204" pitchFamily="34" charset="0"/>
              </a:rPr>
              <a:t>1-172599</a:t>
            </a:r>
            <a:r>
              <a:rPr lang="zh-CN" altLang="en-US" sz="1600" dirty="0">
                <a:sym typeface="Arial" panose="020B0604020202020204" pitchFamily="34" charset="0"/>
              </a:rPr>
              <a:t>）。</a:t>
            </a:r>
            <a:endParaRPr lang="en-US" altLang="zh-CN" sz="1600" dirty="0">
              <a:sym typeface="Arial" panose="020B0604020202020204" pitchFamily="34" charset="0"/>
            </a:endParaRPr>
          </a:p>
          <a:p>
            <a:endParaRPr lang="en-US" altLang="zh-CN" sz="1600" dirty="0">
              <a:sym typeface="Arial" panose="020B0604020202020204" pitchFamily="34" charset="0"/>
            </a:endParaRPr>
          </a:p>
          <a:p>
            <a:r>
              <a:rPr lang="zh-CN" altLang="en-US" sz="1600" dirty="0">
                <a:sym typeface="Arial" panose="020B0604020202020204" pitchFamily="34" charset="0"/>
              </a:rPr>
              <a:t>其中</a:t>
            </a:r>
            <a:r>
              <a:rPr lang="en-US" altLang="zh-CN" sz="1600" dirty="0">
                <a:sym typeface="Arial" panose="020B0604020202020204" pitchFamily="34" charset="0"/>
              </a:rPr>
              <a:t>PGGAN</a:t>
            </a:r>
            <a:r>
              <a:rPr lang="zh-CN" altLang="en-US" sz="1600" dirty="0">
                <a:sym typeface="Arial" panose="020B0604020202020204" pitchFamily="34" charset="0"/>
              </a:rPr>
              <a:t>的数据来源于</a:t>
            </a: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hlinkClick r:id="rId5"/>
              </a:rPr>
              <a:t>这里</a:t>
            </a:r>
            <a:r>
              <a:rPr lang="zh-CN" altLang="en-US" sz="1600" dirty="0">
                <a:sym typeface="Arial" panose="020B0604020202020204" pitchFamily="34" charset="0"/>
              </a:rPr>
              <a:t>，</a:t>
            </a:r>
            <a:r>
              <a:rPr lang="en-US" altLang="zh-CN" sz="1600" dirty="0" err="1">
                <a:sym typeface="Arial" panose="020B0604020202020204" pitchFamily="34" charset="0"/>
              </a:rPr>
              <a:t>CelebA</a:t>
            </a:r>
            <a:r>
              <a:rPr lang="zh-CN" altLang="en-US" sz="1600" dirty="0">
                <a:sym typeface="Arial" panose="020B0604020202020204" pitchFamily="34" charset="0"/>
              </a:rPr>
              <a:t>来源于</a:t>
            </a: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hlinkClick r:id="rId6"/>
              </a:rPr>
              <a:t>这里</a:t>
            </a:r>
            <a:r>
              <a:rPr lang="zh-CN" altLang="en-US" sz="1600" dirty="0">
                <a:sym typeface="Arial" panose="020B0604020202020204" pitchFamily="34" charset="0"/>
              </a:rPr>
              <a:t>。</a:t>
            </a:r>
          </a:p>
          <a:p>
            <a:endParaRPr lang="en-US" altLang="zh-CN" sz="1600" dirty="0"/>
          </a:p>
          <a:p>
            <a:r>
              <a:rPr lang="en-US" altLang="zh-CN" sz="1600" dirty="0"/>
              <a:t>Face2</a:t>
            </a:r>
            <a:r>
              <a:rPr lang="zh-CN" altLang="en-US" sz="1600" dirty="0"/>
              <a:t>数据集的图像像素大小都为</a:t>
            </a:r>
            <a:r>
              <a:rPr lang="en-US" altLang="zh-CN" sz="1600" dirty="0"/>
              <a:t>256×256</a:t>
            </a:r>
            <a:r>
              <a:rPr lang="zh-CN" altLang="en-US" sz="1600" dirty="0"/>
              <a:t>，而</a:t>
            </a:r>
            <a:r>
              <a:rPr lang="en-US" altLang="zh-CN" sz="1600" dirty="0"/>
              <a:t>PGGAN</a:t>
            </a:r>
            <a:r>
              <a:rPr lang="zh-CN" altLang="en-US" sz="1600" dirty="0"/>
              <a:t>的图片像素大小为</a:t>
            </a:r>
            <a:r>
              <a:rPr lang="en-US" altLang="zh-CN" sz="1600" dirty="0"/>
              <a:t>1024×1024</a:t>
            </a:r>
            <a:r>
              <a:rPr lang="zh-CN" altLang="en-US" sz="1600" dirty="0"/>
              <a:t>，</a:t>
            </a:r>
            <a:r>
              <a:rPr lang="en-US" altLang="zh-CN" sz="1600" dirty="0" err="1"/>
              <a:t>CelebA</a:t>
            </a:r>
            <a:r>
              <a:rPr lang="zh-CN" altLang="en-US" sz="1600" dirty="0"/>
              <a:t>的为</a:t>
            </a:r>
            <a:r>
              <a:rPr lang="en-US" altLang="zh-CN" sz="1600" dirty="0"/>
              <a:t>178×218</a:t>
            </a:r>
            <a:r>
              <a:rPr lang="zh-CN" altLang="en-US" sz="1600" dirty="0"/>
              <a:t>。所以在训练和测试中统一将图片像素调整为</a:t>
            </a:r>
            <a:r>
              <a:rPr lang="en-US" altLang="zh-CN" sz="1600" dirty="0"/>
              <a:t>224×224</a:t>
            </a:r>
            <a:r>
              <a:rPr lang="zh-CN" altLang="en-US" sz="1600" dirty="0"/>
              <a:t>。</a:t>
            </a:r>
            <a:endParaRPr lang="en-US" altLang="zh-CN" sz="1600" dirty="0"/>
          </a:p>
          <a:p>
            <a:endParaRPr lang="zh-CN" altLang="en-US" sz="1600" dirty="0"/>
          </a:p>
        </p:txBody>
      </p:sp>
      <p:sp>
        <p:nvSpPr>
          <p:cNvPr id="9" name="文本框 8">
            <a:extLst>
              <a:ext uri="{FF2B5EF4-FFF2-40B4-BE49-F238E27FC236}">
                <a16:creationId xmlns:a16="http://schemas.microsoft.com/office/drawing/2014/main" id="{BEFAECBC-6366-C022-0BBB-0E32C3447F63}"/>
              </a:ext>
            </a:extLst>
          </p:cNvPr>
          <p:cNvSpPr txBox="1"/>
          <p:nvPr/>
        </p:nvSpPr>
        <p:spPr>
          <a:xfrm>
            <a:off x="6227275" y="1262390"/>
            <a:ext cx="2698175"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数据集基本情况</a:t>
            </a:r>
          </a:p>
        </p:txBody>
      </p:sp>
    </p:spTree>
    <p:extLst>
      <p:ext uri="{BB962C8B-B14F-4D97-AF65-F5344CB8AC3E}">
        <p14:creationId xmlns:p14="http://schemas.microsoft.com/office/powerpoint/2010/main" val="701735791"/>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8C5FB-11C0-5F57-78D3-5EBF6FBDEDCF}"/>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37E0883A-6C9E-CEBD-2193-26A7849ECB00}"/>
              </a:ext>
            </a:extLst>
          </p:cNvPr>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a:extLst>
              <a:ext uri="{FF2B5EF4-FFF2-40B4-BE49-F238E27FC236}">
                <a16:creationId xmlns:a16="http://schemas.microsoft.com/office/drawing/2014/main" id="{EDDE8D1A-1B43-971D-53A9-394DDEB665E0}"/>
              </a:ext>
            </a:extLst>
          </p:cNvPr>
          <p:cNvSpPr txBox="1"/>
          <p:nvPr/>
        </p:nvSpPr>
        <p:spPr>
          <a:xfrm>
            <a:off x="473405" y="744353"/>
            <a:ext cx="2992935"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模型框架</a:t>
            </a:r>
            <a:r>
              <a:rPr lang="en-US" altLang="zh-CN" sz="1600" dirty="0">
                <a:solidFill>
                  <a:schemeClr val="tx1">
                    <a:lumMod val="50000"/>
                    <a:lumOff val="50000"/>
                  </a:schemeClr>
                </a:solidFill>
                <a:latin typeface="+mn-ea"/>
              </a:rPr>
              <a:t>——</a:t>
            </a:r>
            <a:r>
              <a:rPr lang="en-US" altLang="zh-CN" sz="1600" dirty="0" err="1">
                <a:solidFill>
                  <a:schemeClr val="tx1">
                    <a:lumMod val="50000"/>
                    <a:lumOff val="50000"/>
                  </a:schemeClr>
                </a:solidFill>
                <a:latin typeface="+mn-ea"/>
              </a:rPr>
              <a:t>EfficientNet</a:t>
            </a:r>
            <a:r>
              <a:rPr lang="zh-CN" altLang="en-US" sz="1600" dirty="0">
                <a:solidFill>
                  <a:schemeClr val="tx1">
                    <a:lumMod val="50000"/>
                    <a:lumOff val="50000"/>
                  </a:schemeClr>
                </a:solidFill>
                <a:latin typeface="+mn-ea"/>
              </a:rPr>
              <a:t>模型</a:t>
            </a:r>
            <a:endParaRPr lang="en-GB" altLang="zh-CN" sz="1600" dirty="0">
              <a:solidFill>
                <a:schemeClr val="tx1">
                  <a:lumMod val="50000"/>
                  <a:lumOff val="50000"/>
                </a:schemeClr>
              </a:solidFill>
              <a:latin typeface="+mn-ea"/>
            </a:endParaRPr>
          </a:p>
        </p:txBody>
      </p:sp>
      <p:sp>
        <p:nvSpPr>
          <p:cNvPr id="4" name="文本框 3">
            <a:extLst>
              <a:ext uri="{FF2B5EF4-FFF2-40B4-BE49-F238E27FC236}">
                <a16:creationId xmlns:a16="http://schemas.microsoft.com/office/drawing/2014/main" id="{2F3E7CF6-953F-E2B6-3B60-5F4384530984}"/>
              </a:ext>
            </a:extLst>
          </p:cNvPr>
          <p:cNvSpPr txBox="1"/>
          <p:nvPr/>
        </p:nvSpPr>
        <p:spPr>
          <a:xfrm>
            <a:off x="8062519" y="652020"/>
            <a:ext cx="2690993" cy="523220"/>
          </a:xfrm>
          <a:prstGeom prst="rect">
            <a:avLst/>
          </a:prstGeom>
          <a:noFill/>
        </p:spPr>
        <p:txBody>
          <a:bodyPr wrap="none" rtlCol="0">
            <a:spAutoFit/>
          </a:bodyPr>
          <a:lstStyle/>
          <a:p>
            <a:r>
              <a:rPr kumimoji="1" lang="en-US" altLang="zh-CN" sz="2800" dirty="0" err="1">
                <a:gradFill flip="none" rotWithShape="1">
                  <a:gsLst>
                    <a:gs pos="0">
                      <a:srgbClr val="273763"/>
                    </a:gs>
                    <a:gs pos="100000">
                      <a:srgbClr val="5FA69A"/>
                    </a:gs>
                  </a:gsLst>
                  <a:lin ang="2700000" scaled="1"/>
                  <a:tileRect/>
                </a:gradFill>
                <a:latin typeface="+mj-ea"/>
                <a:ea typeface="+mj-ea"/>
              </a:rPr>
              <a:t>EfficientNet</a:t>
            </a:r>
            <a:r>
              <a:rPr kumimoji="1" lang="en-US" altLang="zh-CN" sz="2800" dirty="0">
                <a:gradFill flip="none" rotWithShape="1">
                  <a:gsLst>
                    <a:gs pos="0">
                      <a:srgbClr val="273763"/>
                    </a:gs>
                    <a:gs pos="100000">
                      <a:srgbClr val="5FA69A"/>
                    </a:gs>
                  </a:gsLst>
                  <a:lin ang="2700000" scaled="1"/>
                  <a:tileRect/>
                </a:gradFill>
                <a:latin typeface="+mj-ea"/>
                <a:ea typeface="+mj-ea"/>
              </a:rPr>
              <a:t> </a:t>
            </a:r>
            <a:r>
              <a:rPr kumimoji="1" lang="zh-CN" altLang="en-US" sz="2800" dirty="0">
                <a:gradFill flip="none" rotWithShape="1">
                  <a:gsLst>
                    <a:gs pos="0">
                      <a:srgbClr val="273763"/>
                    </a:gs>
                    <a:gs pos="100000">
                      <a:srgbClr val="5FA69A"/>
                    </a:gs>
                  </a:gsLst>
                  <a:lin ang="2700000" scaled="1"/>
                  <a:tileRect/>
                </a:gradFill>
                <a:latin typeface="+mj-ea"/>
                <a:ea typeface="+mj-ea"/>
              </a:rPr>
              <a:t>框架</a:t>
            </a:r>
          </a:p>
        </p:txBody>
      </p:sp>
      <p:pic>
        <p:nvPicPr>
          <p:cNvPr id="10" name="图片 9">
            <a:extLst>
              <a:ext uri="{FF2B5EF4-FFF2-40B4-BE49-F238E27FC236}">
                <a16:creationId xmlns:a16="http://schemas.microsoft.com/office/drawing/2014/main" id="{0248D04F-DE13-5183-525C-466D2D983746}"/>
              </a:ext>
            </a:extLst>
          </p:cNvPr>
          <p:cNvPicPr>
            <a:picLocks noChangeAspect="1"/>
          </p:cNvPicPr>
          <p:nvPr/>
        </p:nvPicPr>
        <p:blipFill>
          <a:blip r:embed="rId3"/>
          <a:stretch>
            <a:fillRect/>
          </a:stretch>
        </p:blipFill>
        <p:spPr>
          <a:xfrm>
            <a:off x="310956" y="1251497"/>
            <a:ext cx="6664669" cy="4115191"/>
          </a:xfrm>
          <a:prstGeom prst="rect">
            <a:avLst/>
          </a:prstGeom>
        </p:spPr>
      </p:pic>
      <p:sp>
        <p:nvSpPr>
          <p:cNvPr id="11" name="文本框 10">
            <a:extLst>
              <a:ext uri="{FF2B5EF4-FFF2-40B4-BE49-F238E27FC236}">
                <a16:creationId xmlns:a16="http://schemas.microsoft.com/office/drawing/2014/main" id="{132841DF-6001-B5C4-E441-53ED079670F8}"/>
              </a:ext>
            </a:extLst>
          </p:cNvPr>
          <p:cNvSpPr txBox="1"/>
          <p:nvPr/>
        </p:nvSpPr>
        <p:spPr>
          <a:xfrm>
            <a:off x="653699" y="5473888"/>
            <a:ext cx="5442301" cy="646331"/>
          </a:xfrm>
          <a:prstGeom prst="rect">
            <a:avLst/>
          </a:prstGeom>
          <a:noFill/>
        </p:spPr>
        <p:txBody>
          <a:bodyPr wrap="square" rtlCol="0">
            <a:spAutoFit/>
          </a:bodyPr>
          <a:lstStyle/>
          <a:p>
            <a:r>
              <a:rPr lang="en-US" altLang="zh-CN" dirty="0"/>
              <a:t>Reference-</a:t>
            </a:r>
            <a:r>
              <a:rPr lang="en-US" altLang="zh-CN" dirty="0" err="1"/>
              <a:t>EfficientNet</a:t>
            </a:r>
            <a:r>
              <a:rPr lang="en-US" altLang="zh-CN" dirty="0"/>
              <a:t>: Rethinking Model Scaling for Convolutional Neural Networks. 2020</a:t>
            </a:r>
            <a:endParaRPr lang="zh-CN" altLang="en-US" dirty="0"/>
          </a:p>
        </p:txBody>
      </p:sp>
      <p:sp>
        <p:nvSpPr>
          <p:cNvPr id="15" name="文本框 14">
            <a:extLst>
              <a:ext uri="{FF2B5EF4-FFF2-40B4-BE49-F238E27FC236}">
                <a16:creationId xmlns:a16="http://schemas.microsoft.com/office/drawing/2014/main" id="{522D4B23-9FA7-F751-5DD6-709EF8F9E33F}"/>
              </a:ext>
            </a:extLst>
          </p:cNvPr>
          <p:cNvSpPr txBox="1"/>
          <p:nvPr/>
        </p:nvSpPr>
        <p:spPr>
          <a:xfrm>
            <a:off x="6838682" y="1393571"/>
            <a:ext cx="5138669" cy="5509200"/>
          </a:xfrm>
          <a:prstGeom prst="rect">
            <a:avLst/>
          </a:prstGeom>
          <a:noFill/>
        </p:spPr>
        <p:txBody>
          <a:bodyPr wrap="square" rtlCol="0">
            <a:spAutoFit/>
          </a:bodyPr>
          <a:lstStyle/>
          <a:p>
            <a:pPr>
              <a:lnSpc>
                <a:spcPct val="150000"/>
              </a:lnSpc>
            </a:pPr>
            <a:r>
              <a:rPr kumimoji="1" lang="en-US" altLang="zh-CN" sz="1600" dirty="0" err="1">
                <a:solidFill>
                  <a:schemeClr val="tx1">
                    <a:lumMod val="75000"/>
                    <a:lumOff val="25000"/>
                  </a:schemeClr>
                </a:solidFill>
                <a:latin typeface="+mn-ea"/>
                <a:cs typeface="+mn-ea"/>
              </a:rPr>
              <a:t>EfficientNet</a:t>
            </a:r>
            <a:r>
              <a:rPr kumimoji="1" lang="zh-CN" altLang="en-US" sz="1600" dirty="0">
                <a:solidFill>
                  <a:schemeClr val="tx1">
                    <a:lumMod val="75000"/>
                    <a:lumOff val="25000"/>
                  </a:schemeClr>
                </a:solidFill>
                <a:latin typeface="+mn-ea"/>
                <a:cs typeface="+mn-ea"/>
              </a:rPr>
              <a:t>是一种高效的卷积神经网络架构，旨在通过更加精细的模型设计和优化方法提高图像分类任务的性能。它于</a:t>
            </a:r>
            <a:r>
              <a:rPr kumimoji="1" lang="en-US" altLang="zh-CN" sz="1600" dirty="0">
                <a:solidFill>
                  <a:schemeClr val="tx1">
                    <a:lumMod val="75000"/>
                    <a:lumOff val="25000"/>
                  </a:schemeClr>
                </a:solidFill>
                <a:latin typeface="+mn-ea"/>
                <a:cs typeface="+mn-ea"/>
              </a:rPr>
              <a:t>2019</a:t>
            </a:r>
            <a:r>
              <a:rPr kumimoji="1" lang="zh-CN" altLang="en-US" sz="1600" dirty="0">
                <a:solidFill>
                  <a:schemeClr val="tx1">
                    <a:lumMod val="75000"/>
                    <a:lumOff val="25000"/>
                  </a:schemeClr>
                </a:solidFill>
                <a:latin typeface="+mn-ea"/>
                <a:cs typeface="+mn-ea"/>
              </a:rPr>
              <a:t>年由谷歌研究团队提出，并在图像分类、目标检测等计算机视觉任务中取得了显著的效果。</a:t>
            </a:r>
            <a:endParaRPr kumimoji="1" lang="en-US" altLang="zh-CN" sz="1600" dirty="0">
              <a:solidFill>
                <a:schemeClr val="tx1">
                  <a:lumMod val="75000"/>
                  <a:lumOff val="25000"/>
                </a:schemeClr>
              </a:solidFill>
              <a:latin typeface="+mn-ea"/>
              <a:cs typeface="+mn-ea"/>
            </a:endParaRPr>
          </a:p>
          <a:p>
            <a:pPr>
              <a:lnSpc>
                <a:spcPct val="150000"/>
              </a:lnSpc>
            </a:pPr>
            <a:endParaRPr kumimoji="1" lang="en-US" altLang="zh-CN" sz="1600" dirty="0">
              <a:solidFill>
                <a:schemeClr val="tx1">
                  <a:lumMod val="75000"/>
                  <a:lumOff val="25000"/>
                </a:schemeClr>
              </a:solidFill>
              <a:latin typeface="+mn-ea"/>
              <a:cs typeface="+mn-ea"/>
            </a:endParaRPr>
          </a:p>
          <a:p>
            <a:pPr>
              <a:lnSpc>
                <a:spcPct val="150000"/>
              </a:lnSpc>
            </a:pPr>
            <a:r>
              <a:rPr kumimoji="1" lang="en-US" altLang="zh-CN" sz="1600" dirty="0" err="1">
                <a:solidFill>
                  <a:schemeClr val="tx1">
                    <a:lumMod val="75000"/>
                    <a:lumOff val="25000"/>
                  </a:schemeClr>
                </a:solidFill>
                <a:latin typeface="+mn-ea"/>
                <a:cs typeface="+mn-ea"/>
              </a:rPr>
              <a:t>EfficientNet</a:t>
            </a:r>
            <a:r>
              <a:rPr kumimoji="1" lang="zh-CN" altLang="en-US" sz="1600" dirty="0">
                <a:solidFill>
                  <a:schemeClr val="tx1">
                    <a:lumMod val="75000"/>
                    <a:lumOff val="25000"/>
                  </a:schemeClr>
                </a:solidFill>
                <a:latin typeface="+mn-ea"/>
                <a:cs typeface="+mn-ea"/>
              </a:rPr>
              <a:t>引入了一种复合缩放的方法，通过同时调整网络的深度、宽度和输入分辨率来提高模型的性能。这种方法不同于传统的单一维度缩放，使得模型在各个方面都能得到均衡提升</a:t>
            </a:r>
            <a:endParaRPr kumimoji="1" lang="en-US" altLang="zh-CN" sz="1600" dirty="0">
              <a:solidFill>
                <a:schemeClr val="tx1">
                  <a:lumMod val="75000"/>
                  <a:lumOff val="25000"/>
                </a:schemeClr>
              </a:solidFill>
              <a:latin typeface="+mn-ea"/>
              <a:cs typeface="+mn-ea"/>
            </a:endParaRPr>
          </a:p>
          <a:p>
            <a:pPr>
              <a:lnSpc>
                <a:spcPct val="150000"/>
              </a:lnSpc>
            </a:pPr>
            <a:endParaRPr kumimoji="1" lang="en-US" altLang="zh-CN" sz="1600" dirty="0">
              <a:solidFill>
                <a:schemeClr val="tx1">
                  <a:lumMod val="75000"/>
                  <a:lumOff val="25000"/>
                </a:schemeClr>
              </a:solidFill>
              <a:latin typeface="+mn-ea"/>
              <a:cs typeface="+mn-ea"/>
            </a:endParaRPr>
          </a:p>
          <a:p>
            <a:pPr>
              <a:lnSpc>
                <a:spcPct val="150000"/>
              </a:lnSpc>
            </a:pPr>
            <a:r>
              <a:rPr kumimoji="1" lang="zh-CN" altLang="en-US" sz="1600" dirty="0">
                <a:solidFill>
                  <a:schemeClr val="tx1">
                    <a:lumMod val="75000"/>
                    <a:lumOff val="25000"/>
                  </a:schemeClr>
                </a:solidFill>
                <a:latin typeface="+mn-ea"/>
                <a:cs typeface="+mn-ea"/>
              </a:rPr>
              <a:t>该表展示了</a:t>
            </a:r>
            <a:r>
              <a:rPr kumimoji="1" lang="en-US" altLang="zh-CN" sz="1600" dirty="0">
                <a:solidFill>
                  <a:schemeClr val="tx1">
                    <a:lumMod val="75000"/>
                    <a:lumOff val="25000"/>
                  </a:schemeClr>
                </a:solidFill>
                <a:latin typeface="+mn-ea"/>
                <a:cs typeface="+mn-ea"/>
              </a:rPr>
              <a:t>EfficientNet-B0</a:t>
            </a:r>
            <a:r>
              <a:rPr kumimoji="1" lang="zh-CN" altLang="en-US" sz="1600" dirty="0">
                <a:solidFill>
                  <a:schemeClr val="tx1">
                    <a:lumMod val="75000"/>
                    <a:lumOff val="25000"/>
                  </a:schemeClr>
                </a:solidFill>
                <a:latin typeface="+mn-ea"/>
                <a:cs typeface="+mn-ea"/>
              </a:rPr>
              <a:t>的基本网络结构，其主要构件块是移动翻转瓶颈卷积</a:t>
            </a:r>
            <a:r>
              <a:rPr kumimoji="1" lang="en-US" altLang="zh-CN" sz="1600" dirty="0" err="1">
                <a:solidFill>
                  <a:schemeClr val="tx1">
                    <a:lumMod val="75000"/>
                    <a:lumOff val="25000"/>
                  </a:schemeClr>
                </a:solidFill>
                <a:latin typeface="+mn-ea"/>
                <a:cs typeface="+mn-ea"/>
              </a:rPr>
              <a:t>MBConv</a:t>
            </a:r>
            <a:r>
              <a:rPr kumimoji="1" lang="zh-CN" altLang="en-US" sz="1600" dirty="0">
                <a:solidFill>
                  <a:schemeClr val="tx1">
                    <a:lumMod val="75000"/>
                    <a:lumOff val="25000"/>
                  </a:schemeClr>
                </a:solidFill>
                <a:latin typeface="+mn-ea"/>
                <a:cs typeface="+mn-ea"/>
              </a:rPr>
              <a:t>，其中还添加了注意力机制</a:t>
            </a:r>
            <a:r>
              <a:rPr kumimoji="1" lang="en-US" altLang="zh-CN" sz="1600" dirty="0">
                <a:solidFill>
                  <a:schemeClr val="tx1">
                    <a:lumMod val="75000"/>
                    <a:lumOff val="25000"/>
                  </a:schemeClr>
                </a:solidFill>
                <a:latin typeface="+mn-ea"/>
                <a:cs typeface="+mn-ea"/>
              </a:rPr>
              <a:t>“Squeeze-and-Excitation”</a:t>
            </a:r>
            <a:r>
              <a:rPr kumimoji="1" lang="zh-CN" altLang="en-US" sz="1600" dirty="0">
                <a:solidFill>
                  <a:schemeClr val="tx1">
                    <a:lumMod val="75000"/>
                    <a:lumOff val="25000"/>
                  </a:schemeClr>
                </a:solidFill>
                <a:latin typeface="+mn-ea"/>
                <a:cs typeface="+mn-ea"/>
              </a:rPr>
              <a:t>（</a:t>
            </a:r>
            <a:r>
              <a:rPr kumimoji="1" lang="en-US" altLang="zh-CN" sz="1600" dirty="0">
                <a:solidFill>
                  <a:schemeClr val="tx1">
                    <a:lumMod val="75000"/>
                    <a:lumOff val="25000"/>
                  </a:schemeClr>
                </a:solidFill>
                <a:latin typeface="+mn-ea"/>
                <a:cs typeface="+mn-ea"/>
              </a:rPr>
              <a:t>SE</a:t>
            </a:r>
            <a:r>
              <a:rPr kumimoji="1" lang="zh-CN" altLang="en-US" sz="1600" dirty="0">
                <a:solidFill>
                  <a:schemeClr val="tx1">
                    <a:lumMod val="75000"/>
                    <a:lumOff val="25000"/>
                  </a:schemeClr>
                </a:solidFill>
                <a:latin typeface="+mn-ea"/>
                <a:cs typeface="+mn-ea"/>
              </a:rPr>
              <a:t>）模块。</a:t>
            </a:r>
            <a:endParaRPr kumimoji="1" lang="en-US" altLang="zh-CN" sz="1600" dirty="0">
              <a:solidFill>
                <a:schemeClr val="tx1">
                  <a:lumMod val="75000"/>
                  <a:lumOff val="25000"/>
                </a:schemeClr>
              </a:solidFill>
              <a:latin typeface="+mn-ea"/>
              <a:cs typeface="+mn-ea"/>
            </a:endParaRPr>
          </a:p>
          <a:p>
            <a:pPr>
              <a:lnSpc>
                <a:spcPct val="150000"/>
              </a:lnSpc>
            </a:pPr>
            <a:endParaRPr kumimoji="1" lang="en-US" altLang="zh-CN" sz="1600" dirty="0">
              <a:solidFill>
                <a:schemeClr val="tx1">
                  <a:lumMod val="75000"/>
                  <a:lumOff val="25000"/>
                </a:schemeClr>
              </a:solidFill>
              <a:latin typeface="+mn-ea"/>
              <a:cs typeface="+mn-ea"/>
            </a:endParaRPr>
          </a:p>
          <a:p>
            <a:endParaRPr lang="zh-CN" altLang="en-US" sz="1600" dirty="0"/>
          </a:p>
        </p:txBody>
      </p:sp>
    </p:spTree>
    <p:extLst>
      <p:ext uri="{BB962C8B-B14F-4D97-AF65-F5344CB8AC3E}">
        <p14:creationId xmlns:p14="http://schemas.microsoft.com/office/powerpoint/2010/main" val="421898115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29271-C5E9-DB36-8773-5721055DC808}"/>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5E2AD2A-D814-82AE-57E3-77CC93B6176A}"/>
              </a:ext>
            </a:extLst>
          </p:cNvPr>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a:extLst>
              <a:ext uri="{FF2B5EF4-FFF2-40B4-BE49-F238E27FC236}">
                <a16:creationId xmlns:a16="http://schemas.microsoft.com/office/drawing/2014/main" id="{D389B2FC-C463-DFE1-22DD-A2AFFE50744B}"/>
              </a:ext>
            </a:extLst>
          </p:cNvPr>
          <p:cNvSpPr txBox="1"/>
          <p:nvPr/>
        </p:nvSpPr>
        <p:spPr>
          <a:xfrm>
            <a:off x="473405" y="744353"/>
            <a:ext cx="2992935"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模型框架</a:t>
            </a:r>
            <a:r>
              <a:rPr lang="en-US" altLang="zh-CN" sz="1600" dirty="0">
                <a:solidFill>
                  <a:schemeClr val="tx1">
                    <a:lumMod val="50000"/>
                    <a:lumOff val="50000"/>
                  </a:schemeClr>
                </a:solidFill>
                <a:latin typeface="+mn-ea"/>
              </a:rPr>
              <a:t>——</a:t>
            </a:r>
            <a:r>
              <a:rPr lang="en-US" altLang="zh-CN" sz="1600" dirty="0" err="1">
                <a:solidFill>
                  <a:schemeClr val="tx1">
                    <a:lumMod val="50000"/>
                    <a:lumOff val="50000"/>
                  </a:schemeClr>
                </a:solidFill>
                <a:latin typeface="+mn-ea"/>
              </a:rPr>
              <a:t>EfficientNet</a:t>
            </a:r>
            <a:r>
              <a:rPr lang="zh-CN" altLang="en-US" sz="1600" dirty="0">
                <a:solidFill>
                  <a:schemeClr val="tx1">
                    <a:lumMod val="50000"/>
                    <a:lumOff val="50000"/>
                  </a:schemeClr>
                </a:solidFill>
                <a:latin typeface="+mn-ea"/>
              </a:rPr>
              <a:t>模型</a:t>
            </a:r>
            <a:endParaRPr lang="en-GB" altLang="zh-CN" sz="1600" dirty="0">
              <a:solidFill>
                <a:schemeClr val="tx1">
                  <a:lumMod val="50000"/>
                  <a:lumOff val="50000"/>
                </a:schemeClr>
              </a:solidFill>
              <a:latin typeface="+mn-ea"/>
            </a:endParaRPr>
          </a:p>
        </p:txBody>
      </p:sp>
      <p:sp>
        <p:nvSpPr>
          <p:cNvPr id="4" name="文本框 3">
            <a:extLst>
              <a:ext uri="{FF2B5EF4-FFF2-40B4-BE49-F238E27FC236}">
                <a16:creationId xmlns:a16="http://schemas.microsoft.com/office/drawing/2014/main" id="{918F34B8-FFE8-45C8-3AAE-F82B19599375}"/>
              </a:ext>
            </a:extLst>
          </p:cNvPr>
          <p:cNvSpPr txBox="1"/>
          <p:nvPr/>
        </p:nvSpPr>
        <p:spPr>
          <a:xfrm>
            <a:off x="8062519" y="652020"/>
            <a:ext cx="2212913" cy="523220"/>
          </a:xfrm>
          <a:prstGeom prst="rect">
            <a:avLst/>
          </a:prstGeom>
          <a:noFill/>
        </p:spPr>
        <p:txBody>
          <a:bodyPr wrap="none" rtlCol="0">
            <a:spAutoFit/>
          </a:bodyPr>
          <a:lstStyle/>
          <a:p>
            <a:r>
              <a:rPr kumimoji="1" lang="en-US" altLang="zh-CN" sz="2800" dirty="0" err="1">
                <a:gradFill flip="none" rotWithShape="1">
                  <a:gsLst>
                    <a:gs pos="0">
                      <a:srgbClr val="273763"/>
                    </a:gs>
                    <a:gs pos="100000">
                      <a:srgbClr val="5FA69A"/>
                    </a:gs>
                  </a:gsLst>
                  <a:lin ang="2700000" scaled="1"/>
                  <a:tileRect/>
                </a:gradFill>
                <a:latin typeface="+mj-ea"/>
                <a:ea typeface="+mj-ea"/>
              </a:rPr>
              <a:t>MBConv</a:t>
            </a:r>
            <a:r>
              <a:rPr kumimoji="1" lang="en-US" altLang="zh-CN" sz="2800" dirty="0">
                <a:gradFill flip="none" rotWithShape="1">
                  <a:gsLst>
                    <a:gs pos="0">
                      <a:srgbClr val="273763"/>
                    </a:gs>
                    <a:gs pos="100000">
                      <a:srgbClr val="5FA69A"/>
                    </a:gs>
                  </a:gsLst>
                  <a:lin ang="2700000" scaled="1"/>
                  <a:tileRect/>
                </a:gradFill>
                <a:latin typeface="+mj-ea"/>
                <a:ea typeface="+mj-ea"/>
              </a:rPr>
              <a:t> </a:t>
            </a:r>
            <a:r>
              <a:rPr kumimoji="1" lang="zh-CN" altLang="en-US" sz="2800" dirty="0">
                <a:gradFill flip="none" rotWithShape="1">
                  <a:gsLst>
                    <a:gs pos="0">
                      <a:srgbClr val="273763"/>
                    </a:gs>
                    <a:gs pos="100000">
                      <a:srgbClr val="5FA69A"/>
                    </a:gs>
                  </a:gsLst>
                  <a:lin ang="2700000" scaled="1"/>
                  <a:tileRect/>
                </a:gradFill>
                <a:latin typeface="+mj-ea"/>
                <a:ea typeface="+mj-ea"/>
              </a:rPr>
              <a:t>框架</a:t>
            </a:r>
          </a:p>
        </p:txBody>
      </p:sp>
      <p:sp>
        <p:nvSpPr>
          <p:cNvPr id="15" name="文本框 14">
            <a:extLst>
              <a:ext uri="{FF2B5EF4-FFF2-40B4-BE49-F238E27FC236}">
                <a16:creationId xmlns:a16="http://schemas.microsoft.com/office/drawing/2014/main" id="{7EA9A0B4-BCA8-EFF7-F690-583AF1485130}"/>
              </a:ext>
            </a:extLst>
          </p:cNvPr>
          <p:cNvSpPr txBox="1"/>
          <p:nvPr/>
        </p:nvSpPr>
        <p:spPr>
          <a:xfrm>
            <a:off x="566671" y="3257188"/>
            <a:ext cx="10182226" cy="3001334"/>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rPr>
              <a:t>第一个升维的</a:t>
            </a:r>
            <a:r>
              <a:rPr kumimoji="1" lang="en-US" altLang="zh-CN" sz="1600" dirty="0">
                <a:solidFill>
                  <a:schemeClr val="tx1">
                    <a:lumMod val="75000"/>
                    <a:lumOff val="25000"/>
                  </a:schemeClr>
                </a:solidFill>
                <a:latin typeface="+mn-ea"/>
                <a:cs typeface="+mn-ea"/>
              </a:rPr>
              <a:t>1x1</a:t>
            </a:r>
            <a:r>
              <a:rPr kumimoji="1" lang="zh-CN" altLang="en-US" sz="1600" dirty="0">
                <a:solidFill>
                  <a:schemeClr val="tx1">
                    <a:lumMod val="75000"/>
                    <a:lumOff val="25000"/>
                  </a:schemeClr>
                </a:solidFill>
                <a:latin typeface="+mn-ea"/>
                <a:cs typeface="+mn-ea"/>
              </a:rPr>
              <a:t>卷积层，它的卷积核个数是输入特征矩阵</a:t>
            </a:r>
            <a:r>
              <a:rPr kumimoji="1" lang="en-US" altLang="zh-CN" sz="1600" dirty="0">
                <a:solidFill>
                  <a:schemeClr val="tx1">
                    <a:lumMod val="75000"/>
                    <a:lumOff val="25000"/>
                  </a:schemeClr>
                </a:solidFill>
                <a:latin typeface="+mn-ea"/>
                <a:cs typeface="+mn-ea"/>
              </a:rPr>
              <a:t>channel</a:t>
            </a:r>
            <a:r>
              <a:rPr kumimoji="1" lang="zh-CN" altLang="en-US" sz="1600" dirty="0">
                <a:solidFill>
                  <a:schemeClr val="tx1">
                    <a:lumMod val="75000"/>
                    <a:lumOff val="25000"/>
                  </a:schemeClr>
                </a:solidFill>
                <a:latin typeface="+mn-ea"/>
                <a:cs typeface="+mn-ea"/>
              </a:rPr>
              <a:t>的</a:t>
            </a:r>
            <a:r>
              <a:rPr kumimoji="1" lang="en-US" altLang="zh-CN" sz="1600" dirty="0">
                <a:solidFill>
                  <a:schemeClr val="tx1">
                    <a:lumMod val="75000"/>
                    <a:lumOff val="25000"/>
                  </a:schemeClr>
                </a:solidFill>
                <a:latin typeface="+mn-ea"/>
                <a:cs typeface="+mn-ea"/>
              </a:rPr>
              <a:t>n</a:t>
            </a:r>
            <a:r>
              <a:rPr kumimoji="1" lang="zh-CN" altLang="en-US" sz="1600" dirty="0">
                <a:solidFill>
                  <a:schemeClr val="tx1">
                    <a:lumMod val="75000"/>
                    <a:lumOff val="25000"/>
                  </a:schemeClr>
                </a:solidFill>
                <a:latin typeface="+mn-ea"/>
                <a:cs typeface="+mn-ea"/>
              </a:rPr>
              <a:t>倍。当</a:t>
            </a:r>
            <a:r>
              <a:rPr kumimoji="1" lang="en-US" altLang="zh-CN" sz="1600" dirty="0">
                <a:solidFill>
                  <a:schemeClr val="tx1">
                    <a:lumMod val="75000"/>
                    <a:lumOff val="25000"/>
                  </a:schemeClr>
                </a:solidFill>
                <a:latin typeface="+mn-ea"/>
                <a:cs typeface="+mn-ea"/>
              </a:rPr>
              <a:t>n=1</a:t>
            </a:r>
            <a:r>
              <a:rPr kumimoji="1" lang="zh-CN" altLang="en-US" sz="1600" dirty="0">
                <a:solidFill>
                  <a:schemeClr val="tx1">
                    <a:lumMod val="75000"/>
                    <a:lumOff val="25000"/>
                  </a:schemeClr>
                </a:solidFill>
                <a:latin typeface="+mn-ea"/>
                <a:cs typeface="+mn-ea"/>
              </a:rPr>
              <a:t>时，不要第一个升维的</a:t>
            </a:r>
            <a:r>
              <a:rPr kumimoji="1" lang="en-US" altLang="zh-CN" sz="1600" dirty="0">
                <a:solidFill>
                  <a:schemeClr val="tx1">
                    <a:lumMod val="75000"/>
                    <a:lumOff val="25000"/>
                  </a:schemeClr>
                </a:solidFill>
                <a:latin typeface="+mn-ea"/>
                <a:cs typeface="+mn-ea"/>
              </a:rPr>
              <a:t>1x1</a:t>
            </a:r>
            <a:r>
              <a:rPr kumimoji="1" lang="zh-CN" altLang="en-US" sz="1600" dirty="0">
                <a:solidFill>
                  <a:schemeClr val="tx1">
                    <a:lumMod val="75000"/>
                    <a:lumOff val="25000"/>
                  </a:schemeClr>
                </a:solidFill>
                <a:latin typeface="+mn-ea"/>
                <a:cs typeface="+mn-ea"/>
              </a:rPr>
              <a:t>卷积层，即</a:t>
            </a:r>
            <a:r>
              <a:rPr kumimoji="1" lang="en-US" altLang="zh-CN" sz="1600" dirty="0">
                <a:solidFill>
                  <a:schemeClr val="tx1">
                    <a:lumMod val="75000"/>
                    <a:lumOff val="25000"/>
                  </a:schemeClr>
                </a:solidFill>
                <a:latin typeface="+mn-ea"/>
                <a:cs typeface="+mn-ea"/>
              </a:rPr>
              <a:t>Stage2</a:t>
            </a:r>
            <a:r>
              <a:rPr kumimoji="1" lang="zh-CN" altLang="en-US" sz="1600" dirty="0">
                <a:solidFill>
                  <a:schemeClr val="tx1">
                    <a:lumMod val="75000"/>
                    <a:lumOff val="25000"/>
                  </a:schemeClr>
                </a:solidFill>
                <a:latin typeface="+mn-ea"/>
                <a:cs typeface="+mn-ea"/>
              </a:rPr>
              <a:t>中的</a:t>
            </a:r>
            <a:r>
              <a:rPr kumimoji="1" lang="en-US" altLang="zh-CN" sz="1600" dirty="0" err="1">
                <a:solidFill>
                  <a:schemeClr val="tx1">
                    <a:lumMod val="75000"/>
                    <a:lumOff val="25000"/>
                  </a:schemeClr>
                </a:solidFill>
                <a:latin typeface="+mn-ea"/>
                <a:cs typeface="+mn-ea"/>
              </a:rPr>
              <a:t>MBConv</a:t>
            </a:r>
            <a:r>
              <a:rPr kumimoji="1" lang="zh-CN" altLang="en-US" sz="1600" dirty="0">
                <a:solidFill>
                  <a:schemeClr val="tx1">
                    <a:lumMod val="75000"/>
                    <a:lumOff val="25000"/>
                  </a:schemeClr>
                </a:solidFill>
                <a:latin typeface="+mn-ea"/>
                <a:cs typeface="+mn-ea"/>
              </a:rPr>
              <a:t>结构都没有第一个升维的</a:t>
            </a:r>
            <a:r>
              <a:rPr kumimoji="1" lang="en-US" altLang="zh-CN" sz="1600" dirty="0">
                <a:solidFill>
                  <a:schemeClr val="tx1">
                    <a:lumMod val="75000"/>
                    <a:lumOff val="25000"/>
                  </a:schemeClr>
                </a:solidFill>
                <a:latin typeface="+mn-ea"/>
                <a:cs typeface="+mn-ea"/>
              </a:rPr>
              <a:t>1x1</a:t>
            </a:r>
            <a:r>
              <a:rPr kumimoji="1" lang="zh-CN" altLang="en-US" sz="1600" dirty="0">
                <a:solidFill>
                  <a:schemeClr val="tx1">
                    <a:lumMod val="75000"/>
                    <a:lumOff val="25000"/>
                  </a:schemeClr>
                </a:solidFill>
                <a:latin typeface="+mn-ea"/>
                <a:cs typeface="+mn-ea"/>
              </a:rPr>
              <a:t>卷积层</a:t>
            </a:r>
            <a:r>
              <a:rPr kumimoji="1" lang="en-US" altLang="zh-CN" sz="1600" dirty="0">
                <a:solidFill>
                  <a:schemeClr val="tx1">
                    <a:lumMod val="75000"/>
                    <a:lumOff val="25000"/>
                  </a:schemeClr>
                </a:solidFill>
                <a:latin typeface="+mn-ea"/>
                <a:cs typeface="+mn-ea"/>
              </a:rPr>
              <a:t>(</a:t>
            </a:r>
            <a:r>
              <a:rPr kumimoji="1" lang="zh-CN" altLang="en-US" sz="1600" dirty="0">
                <a:solidFill>
                  <a:schemeClr val="tx1">
                    <a:lumMod val="75000"/>
                    <a:lumOff val="25000"/>
                  </a:schemeClr>
                </a:solidFill>
                <a:latin typeface="+mn-ea"/>
                <a:cs typeface="+mn-ea"/>
              </a:rPr>
              <a:t>这和</a:t>
            </a:r>
            <a:r>
              <a:rPr kumimoji="1" lang="en-US" altLang="zh-CN" sz="1600" dirty="0">
                <a:solidFill>
                  <a:schemeClr val="tx1">
                    <a:lumMod val="75000"/>
                    <a:lumOff val="25000"/>
                  </a:schemeClr>
                </a:solidFill>
                <a:latin typeface="+mn-ea"/>
                <a:cs typeface="+mn-ea"/>
              </a:rPr>
              <a:t>MobileNetV3</a:t>
            </a:r>
            <a:r>
              <a:rPr kumimoji="1" lang="zh-CN" altLang="en-US" sz="1600" dirty="0">
                <a:solidFill>
                  <a:schemeClr val="tx1">
                    <a:lumMod val="75000"/>
                    <a:lumOff val="25000"/>
                  </a:schemeClr>
                </a:solidFill>
                <a:latin typeface="+mn-ea"/>
                <a:cs typeface="+mn-ea"/>
              </a:rPr>
              <a:t>网络类似</a:t>
            </a:r>
            <a:r>
              <a:rPr kumimoji="1" lang="en-US" altLang="zh-CN" sz="1600" dirty="0">
                <a:solidFill>
                  <a:schemeClr val="tx1">
                    <a:lumMod val="75000"/>
                    <a:lumOff val="25000"/>
                  </a:schemeClr>
                </a:solidFill>
                <a:latin typeface="+mn-ea"/>
                <a:cs typeface="+mn-ea"/>
              </a:rPr>
              <a:t>)</a:t>
            </a:r>
          </a:p>
          <a:p>
            <a:pPr>
              <a:lnSpc>
                <a:spcPct val="150000"/>
              </a:lnSpc>
            </a:pPr>
            <a:endParaRPr kumimoji="1" lang="en-US" altLang="zh-CN" sz="1600" dirty="0">
              <a:solidFill>
                <a:schemeClr val="tx1">
                  <a:lumMod val="75000"/>
                  <a:lumOff val="25000"/>
                </a:schemeClr>
              </a:solidFill>
              <a:latin typeface="+mn-ea"/>
              <a:cs typeface="+mn-ea"/>
            </a:endParaRPr>
          </a:p>
          <a:p>
            <a:pPr>
              <a:lnSpc>
                <a:spcPct val="150000"/>
              </a:lnSpc>
            </a:pPr>
            <a:r>
              <a:rPr kumimoji="1" lang="zh-CN" altLang="en-US" sz="1600" dirty="0">
                <a:solidFill>
                  <a:schemeClr val="tx1">
                    <a:lumMod val="75000"/>
                    <a:lumOff val="25000"/>
                  </a:schemeClr>
                </a:solidFill>
                <a:latin typeface="+mn-ea"/>
                <a:cs typeface="+mn-ea"/>
              </a:rPr>
              <a:t>关于</a:t>
            </a:r>
            <a:r>
              <a:rPr kumimoji="1" lang="en-US" altLang="zh-CN" sz="1600" dirty="0">
                <a:solidFill>
                  <a:schemeClr val="tx1">
                    <a:lumMod val="75000"/>
                    <a:lumOff val="25000"/>
                  </a:schemeClr>
                </a:solidFill>
                <a:latin typeface="+mn-ea"/>
                <a:cs typeface="+mn-ea"/>
              </a:rPr>
              <a:t>shortcut</a:t>
            </a:r>
            <a:r>
              <a:rPr kumimoji="1" lang="zh-CN" altLang="en-US" sz="1600" dirty="0">
                <a:solidFill>
                  <a:schemeClr val="tx1">
                    <a:lumMod val="75000"/>
                    <a:lumOff val="25000"/>
                  </a:schemeClr>
                </a:solidFill>
                <a:latin typeface="+mn-ea"/>
                <a:cs typeface="+mn-ea"/>
              </a:rPr>
              <a:t>连接，仅当输入</a:t>
            </a:r>
            <a:r>
              <a:rPr kumimoji="1" lang="en-US" altLang="zh-CN" sz="1600" dirty="0" err="1">
                <a:solidFill>
                  <a:schemeClr val="tx1">
                    <a:lumMod val="75000"/>
                    <a:lumOff val="25000"/>
                  </a:schemeClr>
                </a:solidFill>
                <a:latin typeface="+mn-ea"/>
                <a:cs typeface="+mn-ea"/>
              </a:rPr>
              <a:t>MBConv</a:t>
            </a:r>
            <a:r>
              <a:rPr kumimoji="1" lang="zh-CN" altLang="en-US" sz="1600" dirty="0">
                <a:solidFill>
                  <a:schemeClr val="tx1">
                    <a:lumMod val="75000"/>
                    <a:lumOff val="25000"/>
                  </a:schemeClr>
                </a:solidFill>
                <a:latin typeface="+mn-ea"/>
                <a:cs typeface="+mn-ea"/>
              </a:rPr>
              <a:t>结构的特征矩阵与输出的特征矩阵</a:t>
            </a:r>
            <a:r>
              <a:rPr kumimoji="1" lang="en-US" altLang="zh-CN" sz="1600" dirty="0">
                <a:solidFill>
                  <a:schemeClr val="tx1">
                    <a:lumMod val="75000"/>
                    <a:lumOff val="25000"/>
                  </a:schemeClr>
                </a:solidFill>
                <a:latin typeface="+mn-ea"/>
                <a:cs typeface="+mn-ea"/>
              </a:rPr>
              <a:t>shape</a:t>
            </a:r>
            <a:r>
              <a:rPr kumimoji="1" lang="zh-CN" altLang="en-US" sz="1600" dirty="0">
                <a:solidFill>
                  <a:schemeClr val="tx1">
                    <a:lumMod val="75000"/>
                    <a:lumOff val="25000"/>
                  </a:schemeClr>
                </a:solidFill>
                <a:latin typeface="+mn-ea"/>
                <a:cs typeface="+mn-ea"/>
              </a:rPr>
              <a:t>相同时才存在。</a:t>
            </a:r>
            <a:endParaRPr kumimoji="1" lang="en-US" altLang="zh-CN" sz="1600" dirty="0">
              <a:solidFill>
                <a:schemeClr val="tx1">
                  <a:lumMod val="75000"/>
                  <a:lumOff val="25000"/>
                </a:schemeClr>
              </a:solidFill>
              <a:latin typeface="+mn-ea"/>
              <a:cs typeface="+mn-ea"/>
            </a:endParaRPr>
          </a:p>
          <a:p>
            <a:pPr>
              <a:lnSpc>
                <a:spcPct val="150000"/>
              </a:lnSpc>
            </a:pPr>
            <a:endParaRPr kumimoji="1" lang="en-US" altLang="zh-CN" sz="1600" dirty="0">
              <a:solidFill>
                <a:schemeClr val="tx1">
                  <a:lumMod val="75000"/>
                  <a:lumOff val="25000"/>
                </a:schemeClr>
              </a:solidFill>
              <a:latin typeface="+mn-ea"/>
              <a:cs typeface="+mn-ea"/>
            </a:endParaRPr>
          </a:p>
          <a:p>
            <a:pPr>
              <a:lnSpc>
                <a:spcPct val="150000"/>
              </a:lnSpc>
            </a:pPr>
            <a:r>
              <a:rPr kumimoji="1" lang="zh-CN" altLang="en-US" sz="1600" dirty="0">
                <a:solidFill>
                  <a:schemeClr val="tx1">
                    <a:lumMod val="75000"/>
                    <a:lumOff val="25000"/>
                  </a:schemeClr>
                </a:solidFill>
                <a:latin typeface="+mn-ea"/>
                <a:cs typeface="+mn-ea"/>
              </a:rPr>
              <a:t>这里</a:t>
            </a:r>
            <a:r>
              <a:rPr kumimoji="1" lang="en-US" altLang="zh-CN" sz="1600" dirty="0">
                <a:solidFill>
                  <a:schemeClr val="tx1">
                    <a:lumMod val="75000"/>
                    <a:lumOff val="25000"/>
                  </a:schemeClr>
                </a:solidFill>
                <a:latin typeface="+mn-ea"/>
                <a:cs typeface="+mn-ea"/>
              </a:rPr>
              <a:t>DW</a:t>
            </a:r>
            <a:r>
              <a:rPr kumimoji="1" lang="zh-CN" altLang="en-US" sz="1600" dirty="0">
                <a:solidFill>
                  <a:schemeClr val="tx1">
                    <a:lumMod val="75000"/>
                    <a:lumOff val="25000"/>
                  </a:schemeClr>
                </a:solidFill>
                <a:latin typeface="+mn-ea"/>
                <a:cs typeface="+mn-ea"/>
              </a:rPr>
              <a:t>卷积的卷积核可能是</a:t>
            </a:r>
            <a:r>
              <a:rPr kumimoji="1" lang="en-US" altLang="zh-CN" sz="1600" dirty="0">
                <a:solidFill>
                  <a:schemeClr val="tx1">
                    <a:lumMod val="75000"/>
                    <a:lumOff val="25000"/>
                  </a:schemeClr>
                </a:solidFill>
                <a:latin typeface="+mn-ea"/>
                <a:cs typeface="+mn-ea"/>
              </a:rPr>
              <a:t>3×3</a:t>
            </a:r>
            <a:r>
              <a:rPr kumimoji="1" lang="zh-CN" altLang="en-US" sz="1600" dirty="0">
                <a:solidFill>
                  <a:schemeClr val="tx1">
                    <a:lumMod val="75000"/>
                    <a:lumOff val="25000"/>
                  </a:schemeClr>
                </a:solidFill>
                <a:latin typeface="+mn-ea"/>
                <a:cs typeface="+mn-ea"/>
              </a:rPr>
              <a:t>或</a:t>
            </a:r>
            <a:r>
              <a:rPr kumimoji="1" lang="en-US" altLang="zh-CN" sz="1600" dirty="0">
                <a:solidFill>
                  <a:schemeClr val="tx1">
                    <a:lumMod val="75000"/>
                    <a:lumOff val="25000"/>
                  </a:schemeClr>
                </a:solidFill>
                <a:latin typeface="+mn-ea"/>
                <a:cs typeface="+mn-ea"/>
              </a:rPr>
              <a:t>5×5</a:t>
            </a:r>
            <a:r>
              <a:rPr kumimoji="1" lang="zh-CN" altLang="en-US" sz="1600" dirty="0">
                <a:solidFill>
                  <a:schemeClr val="tx1">
                    <a:lumMod val="75000"/>
                    <a:lumOff val="25000"/>
                  </a:schemeClr>
                </a:solidFill>
                <a:latin typeface="+mn-ea"/>
                <a:cs typeface="+mn-ea"/>
              </a:rPr>
              <a:t>，具体参照上一张</a:t>
            </a:r>
            <a:r>
              <a:rPr kumimoji="1" lang="en-US" altLang="zh-CN" sz="1600" dirty="0">
                <a:solidFill>
                  <a:schemeClr val="tx1">
                    <a:lumMod val="75000"/>
                    <a:lumOff val="25000"/>
                  </a:schemeClr>
                </a:solidFill>
                <a:latin typeface="+mn-ea"/>
                <a:cs typeface="+mn-ea"/>
              </a:rPr>
              <a:t>PPT</a:t>
            </a:r>
            <a:r>
              <a:rPr kumimoji="1" lang="zh-CN" altLang="en-US" sz="1600" dirty="0">
                <a:solidFill>
                  <a:schemeClr val="tx1">
                    <a:lumMod val="75000"/>
                    <a:lumOff val="25000"/>
                  </a:schemeClr>
                </a:solidFill>
                <a:latin typeface="+mn-ea"/>
                <a:cs typeface="+mn-ea"/>
              </a:rPr>
              <a:t>的</a:t>
            </a:r>
            <a:r>
              <a:rPr kumimoji="1" lang="en-US" altLang="zh-CN" sz="1600" dirty="0" err="1">
                <a:solidFill>
                  <a:schemeClr val="tx1">
                    <a:lumMod val="75000"/>
                    <a:lumOff val="25000"/>
                  </a:schemeClr>
                </a:solidFill>
                <a:latin typeface="+mn-ea"/>
                <a:cs typeface="+mn-ea"/>
              </a:rPr>
              <a:t>EfficientNet</a:t>
            </a:r>
            <a:r>
              <a:rPr kumimoji="1" lang="en-US" altLang="zh-CN" sz="1600" dirty="0">
                <a:solidFill>
                  <a:schemeClr val="tx1">
                    <a:lumMod val="75000"/>
                    <a:lumOff val="25000"/>
                  </a:schemeClr>
                </a:solidFill>
                <a:latin typeface="+mn-ea"/>
                <a:cs typeface="+mn-ea"/>
              </a:rPr>
              <a:t> </a:t>
            </a:r>
            <a:r>
              <a:rPr kumimoji="1" lang="zh-CN" altLang="en-US" sz="1600" dirty="0">
                <a:solidFill>
                  <a:schemeClr val="tx1">
                    <a:lumMod val="75000"/>
                    <a:lumOff val="25000"/>
                  </a:schemeClr>
                </a:solidFill>
                <a:latin typeface="+mn-ea"/>
                <a:cs typeface="+mn-ea"/>
              </a:rPr>
              <a:t>基本网络结构。</a:t>
            </a:r>
            <a:endParaRPr kumimoji="1" lang="en-US" altLang="zh-CN" sz="1600" dirty="0">
              <a:solidFill>
                <a:schemeClr val="tx1">
                  <a:lumMod val="75000"/>
                  <a:lumOff val="25000"/>
                </a:schemeClr>
              </a:solidFill>
              <a:latin typeface="+mn-ea"/>
              <a:cs typeface="+mn-ea"/>
            </a:endParaRPr>
          </a:p>
          <a:p>
            <a:pPr>
              <a:lnSpc>
                <a:spcPct val="150000"/>
              </a:lnSpc>
            </a:pPr>
            <a:endParaRPr kumimoji="1" lang="en-US" altLang="zh-CN" sz="1600" dirty="0">
              <a:solidFill>
                <a:schemeClr val="tx1">
                  <a:lumMod val="75000"/>
                  <a:lumOff val="25000"/>
                </a:schemeClr>
              </a:solidFill>
              <a:latin typeface="+mn-ea"/>
              <a:cs typeface="+mn-ea"/>
            </a:endParaRPr>
          </a:p>
          <a:p>
            <a:pPr>
              <a:lnSpc>
                <a:spcPct val="150000"/>
              </a:lnSpc>
            </a:pPr>
            <a:r>
              <a:rPr lang="zh-CN" altLang="en-US" sz="1600" dirty="0"/>
              <a:t>在源码中只有使用到</a:t>
            </a:r>
            <a:r>
              <a:rPr lang="en-US" altLang="zh-CN" sz="1600" dirty="0"/>
              <a:t>shortcut</a:t>
            </a:r>
            <a:r>
              <a:rPr lang="zh-CN" altLang="en-US" sz="1600" dirty="0"/>
              <a:t>连接的</a:t>
            </a:r>
            <a:r>
              <a:rPr lang="en-US" altLang="zh-CN" sz="1600" dirty="0" err="1"/>
              <a:t>MBConv</a:t>
            </a:r>
            <a:r>
              <a:rPr lang="zh-CN" altLang="en-US" sz="1600" dirty="0"/>
              <a:t>模块才有</a:t>
            </a:r>
            <a:r>
              <a:rPr lang="en-US" altLang="zh-CN" sz="1600" dirty="0"/>
              <a:t>Dropout</a:t>
            </a:r>
            <a:r>
              <a:rPr lang="zh-CN" altLang="en-US" sz="1600" dirty="0"/>
              <a:t>层。</a:t>
            </a:r>
          </a:p>
        </p:txBody>
      </p:sp>
      <p:pic>
        <p:nvPicPr>
          <p:cNvPr id="5" name="图片 4">
            <a:extLst>
              <a:ext uri="{FF2B5EF4-FFF2-40B4-BE49-F238E27FC236}">
                <a16:creationId xmlns:a16="http://schemas.microsoft.com/office/drawing/2014/main" id="{AF1BAA4E-95ED-82F1-167E-4EEB61FEF83E}"/>
              </a:ext>
            </a:extLst>
          </p:cNvPr>
          <p:cNvPicPr>
            <a:picLocks noChangeAspect="1"/>
          </p:cNvPicPr>
          <p:nvPr/>
        </p:nvPicPr>
        <p:blipFill>
          <a:blip r:embed="rId3"/>
          <a:stretch>
            <a:fillRect/>
          </a:stretch>
        </p:blipFill>
        <p:spPr>
          <a:xfrm>
            <a:off x="310956" y="1093093"/>
            <a:ext cx="10182225" cy="2209800"/>
          </a:xfrm>
          <a:prstGeom prst="rect">
            <a:avLst/>
          </a:prstGeom>
        </p:spPr>
      </p:pic>
    </p:spTree>
    <p:extLst>
      <p:ext uri="{BB962C8B-B14F-4D97-AF65-F5344CB8AC3E}">
        <p14:creationId xmlns:p14="http://schemas.microsoft.com/office/powerpoint/2010/main" val="169831309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959F2-4D40-E4F2-7141-05E86802B78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7985A5D5-E4AB-9500-6733-A5584A6A43FE}"/>
              </a:ext>
            </a:extLst>
          </p:cNvPr>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a:extLst>
              <a:ext uri="{FF2B5EF4-FFF2-40B4-BE49-F238E27FC236}">
                <a16:creationId xmlns:a16="http://schemas.microsoft.com/office/drawing/2014/main" id="{CE0CF10F-6920-6178-ED13-51E3B6C792C5}"/>
              </a:ext>
            </a:extLst>
          </p:cNvPr>
          <p:cNvSpPr txBox="1"/>
          <p:nvPr/>
        </p:nvSpPr>
        <p:spPr>
          <a:xfrm>
            <a:off x="473405" y="744353"/>
            <a:ext cx="2992935"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模型框架</a:t>
            </a:r>
            <a:r>
              <a:rPr lang="en-US" altLang="zh-CN" sz="1600" dirty="0">
                <a:solidFill>
                  <a:schemeClr val="tx1">
                    <a:lumMod val="50000"/>
                    <a:lumOff val="50000"/>
                  </a:schemeClr>
                </a:solidFill>
                <a:latin typeface="+mn-ea"/>
              </a:rPr>
              <a:t>——</a:t>
            </a:r>
            <a:r>
              <a:rPr lang="en-US" altLang="zh-CN" sz="1600" dirty="0" err="1">
                <a:solidFill>
                  <a:schemeClr val="tx1">
                    <a:lumMod val="50000"/>
                    <a:lumOff val="50000"/>
                  </a:schemeClr>
                </a:solidFill>
                <a:latin typeface="+mn-ea"/>
              </a:rPr>
              <a:t>EfficientNet</a:t>
            </a:r>
            <a:r>
              <a:rPr lang="zh-CN" altLang="en-US" sz="1600" dirty="0">
                <a:solidFill>
                  <a:schemeClr val="tx1">
                    <a:lumMod val="50000"/>
                    <a:lumOff val="50000"/>
                  </a:schemeClr>
                </a:solidFill>
                <a:latin typeface="+mn-ea"/>
              </a:rPr>
              <a:t>模型</a:t>
            </a:r>
            <a:endParaRPr lang="en-GB" altLang="zh-CN" sz="1600" dirty="0">
              <a:solidFill>
                <a:schemeClr val="tx1">
                  <a:lumMod val="50000"/>
                  <a:lumOff val="50000"/>
                </a:schemeClr>
              </a:solidFill>
              <a:latin typeface="+mn-ea"/>
            </a:endParaRPr>
          </a:p>
        </p:txBody>
      </p:sp>
      <p:sp>
        <p:nvSpPr>
          <p:cNvPr id="4" name="文本框 3">
            <a:extLst>
              <a:ext uri="{FF2B5EF4-FFF2-40B4-BE49-F238E27FC236}">
                <a16:creationId xmlns:a16="http://schemas.microsoft.com/office/drawing/2014/main" id="{E2F2DA2C-FF41-ECBC-4F9C-0B22D413B42A}"/>
              </a:ext>
            </a:extLst>
          </p:cNvPr>
          <p:cNvSpPr txBox="1"/>
          <p:nvPr/>
        </p:nvSpPr>
        <p:spPr>
          <a:xfrm>
            <a:off x="8062519" y="652020"/>
            <a:ext cx="1324402" cy="523220"/>
          </a:xfrm>
          <a:prstGeom prst="rect">
            <a:avLst/>
          </a:prstGeom>
          <a:noFill/>
        </p:spPr>
        <p:txBody>
          <a:bodyPr wrap="none" rtlCol="0">
            <a:spAutoFit/>
          </a:bodyPr>
          <a:lstStyle/>
          <a:p>
            <a:r>
              <a:rPr kumimoji="1" lang="en-US" altLang="zh-CN" sz="2800" dirty="0">
                <a:gradFill flip="none" rotWithShape="1">
                  <a:gsLst>
                    <a:gs pos="0">
                      <a:srgbClr val="273763"/>
                    </a:gs>
                    <a:gs pos="100000">
                      <a:srgbClr val="5FA69A"/>
                    </a:gs>
                  </a:gsLst>
                  <a:lin ang="2700000" scaled="1"/>
                  <a:tileRect/>
                </a:gradFill>
                <a:latin typeface="+mj-ea"/>
                <a:ea typeface="+mj-ea"/>
              </a:rPr>
              <a:t>SE </a:t>
            </a:r>
            <a:r>
              <a:rPr kumimoji="1" lang="zh-CN" altLang="en-US" sz="2800" dirty="0">
                <a:gradFill flip="none" rotWithShape="1">
                  <a:gsLst>
                    <a:gs pos="0">
                      <a:srgbClr val="273763"/>
                    </a:gs>
                    <a:gs pos="100000">
                      <a:srgbClr val="5FA69A"/>
                    </a:gs>
                  </a:gsLst>
                  <a:lin ang="2700000" scaled="1"/>
                  <a:tileRect/>
                </a:gradFill>
                <a:latin typeface="+mj-ea"/>
                <a:ea typeface="+mj-ea"/>
              </a:rPr>
              <a:t>模块</a:t>
            </a:r>
          </a:p>
        </p:txBody>
      </p:sp>
      <p:sp>
        <p:nvSpPr>
          <p:cNvPr id="15" name="文本框 14">
            <a:extLst>
              <a:ext uri="{FF2B5EF4-FFF2-40B4-BE49-F238E27FC236}">
                <a16:creationId xmlns:a16="http://schemas.microsoft.com/office/drawing/2014/main" id="{A8A20228-8A27-B3F2-A845-7913DAFFF2F2}"/>
              </a:ext>
            </a:extLst>
          </p:cNvPr>
          <p:cNvSpPr txBox="1"/>
          <p:nvPr/>
        </p:nvSpPr>
        <p:spPr>
          <a:xfrm>
            <a:off x="1120461" y="5045363"/>
            <a:ext cx="9272789" cy="1156407"/>
          </a:xfrm>
          <a:prstGeom prst="rect">
            <a:avLst/>
          </a:prstGeom>
          <a:noFill/>
        </p:spPr>
        <p:txBody>
          <a:bodyPr wrap="square" rtlCol="0">
            <a:spAutoFit/>
          </a:bodyPr>
          <a:lstStyle/>
          <a:p>
            <a:pPr>
              <a:lnSpc>
                <a:spcPct val="150000"/>
              </a:lnSpc>
            </a:pPr>
            <a:r>
              <a:rPr kumimoji="1" lang="en-US" altLang="zh-CN" sz="1600" dirty="0">
                <a:solidFill>
                  <a:schemeClr val="tx1">
                    <a:lumMod val="75000"/>
                    <a:lumOff val="25000"/>
                  </a:schemeClr>
                </a:solidFill>
                <a:latin typeface="+mn-ea"/>
                <a:cs typeface="+mn-ea"/>
              </a:rPr>
              <a:t>SE</a:t>
            </a:r>
            <a:r>
              <a:rPr kumimoji="1" lang="zh-CN" altLang="en-US" sz="1600" dirty="0">
                <a:solidFill>
                  <a:schemeClr val="tx1">
                    <a:lumMod val="75000"/>
                    <a:lumOff val="25000"/>
                  </a:schemeClr>
                </a:solidFill>
                <a:latin typeface="+mn-ea"/>
                <a:cs typeface="+mn-ea"/>
              </a:rPr>
              <a:t>模块如图所示，由一个全局平均池化，两个全连接层组成。第一个全连接层的节点个数是输入该</a:t>
            </a:r>
            <a:r>
              <a:rPr kumimoji="1" lang="en-US" altLang="zh-CN" sz="1600" dirty="0" err="1">
                <a:solidFill>
                  <a:schemeClr val="tx1">
                    <a:lumMod val="75000"/>
                    <a:lumOff val="25000"/>
                  </a:schemeClr>
                </a:solidFill>
                <a:latin typeface="+mn-ea"/>
                <a:cs typeface="+mn-ea"/>
              </a:rPr>
              <a:t>MBConv</a:t>
            </a:r>
            <a:r>
              <a:rPr kumimoji="1" lang="zh-CN" altLang="en-US" sz="1600" dirty="0">
                <a:solidFill>
                  <a:schemeClr val="tx1">
                    <a:lumMod val="75000"/>
                    <a:lumOff val="25000"/>
                  </a:schemeClr>
                </a:solidFill>
                <a:latin typeface="+mn-ea"/>
                <a:cs typeface="+mn-ea"/>
              </a:rPr>
              <a:t>特征矩阵</a:t>
            </a:r>
            <a:r>
              <a:rPr kumimoji="1" lang="en-US" altLang="zh-CN" sz="1600" dirty="0">
                <a:solidFill>
                  <a:schemeClr val="tx1">
                    <a:lumMod val="75000"/>
                    <a:lumOff val="25000"/>
                  </a:schemeClr>
                </a:solidFill>
                <a:latin typeface="+mn-ea"/>
                <a:cs typeface="+mn-ea"/>
              </a:rPr>
              <a:t>channels</a:t>
            </a:r>
            <a:r>
              <a:rPr kumimoji="1" lang="zh-CN" altLang="en-US" sz="1600" dirty="0">
                <a:solidFill>
                  <a:schemeClr val="tx1">
                    <a:lumMod val="75000"/>
                    <a:lumOff val="25000"/>
                  </a:schemeClr>
                </a:solidFill>
                <a:latin typeface="+mn-ea"/>
                <a:cs typeface="+mn-ea"/>
              </a:rPr>
              <a:t>的</a:t>
            </a:r>
            <a:r>
              <a:rPr kumimoji="1" lang="en-US" altLang="zh-CN" sz="1600" dirty="0">
                <a:solidFill>
                  <a:schemeClr val="tx1">
                    <a:lumMod val="75000"/>
                    <a:lumOff val="25000"/>
                  </a:schemeClr>
                </a:solidFill>
                <a:latin typeface="+mn-ea"/>
                <a:cs typeface="+mn-ea"/>
              </a:rPr>
              <a:t>1/4</a:t>
            </a:r>
            <a:r>
              <a:rPr kumimoji="1" lang="zh-CN" altLang="en-US" sz="1600" dirty="0">
                <a:solidFill>
                  <a:schemeClr val="tx1">
                    <a:lumMod val="75000"/>
                    <a:lumOff val="25000"/>
                  </a:schemeClr>
                </a:solidFill>
                <a:latin typeface="+mn-ea"/>
                <a:cs typeface="+mn-ea"/>
              </a:rPr>
              <a:t>，且使用</a:t>
            </a:r>
            <a:r>
              <a:rPr kumimoji="1" lang="en-US" altLang="zh-CN" sz="1600" dirty="0">
                <a:solidFill>
                  <a:schemeClr val="tx1">
                    <a:lumMod val="75000"/>
                    <a:lumOff val="25000"/>
                  </a:schemeClr>
                </a:solidFill>
                <a:latin typeface="+mn-ea"/>
                <a:cs typeface="+mn-ea"/>
              </a:rPr>
              <a:t>Swish</a:t>
            </a:r>
            <a:r>
              <a:rPr kumimoji="1" lang="zh-CN" altLang="en-US" sz="1600" dirty="0">
                <a:solidFill>
                  <a:schemeClr val="tx1">
                    <a:lumMod val="75000"/>
                    <a:lumOff val="25000"/>
                  </a:schemeClr>
                </a:solidFill>
                <a:latin typeface="+mn-ea"/>
                <a:cs typeface="+mn-ea"/>
              </a:rPr>
              <a:t>激活函数。第二个全连接层的节点个数等于</a:t>
            </a:r>
            <a:r>
              <a:rPr kumimoji="1" lang="en-US" altLang="zh-CN" sz="1600" dirty="0" err="1">
                <a:solidFill>
                  <a:schemeClr val="tx1">
                    <a:lumMod val="75000"/>
                    <a:lumOff val="25000"/>
                  </a:schemeClr>
                </a:solidFill>
                <a:latin typeface="+mn-ea"/>
                <a:cs typeface="+mn-ea"/>
              </a:rPr>
              <a:t>Depthwise</a:t>
            </a:r>
            <a:r>
              <a:rPr kumimoji="1" lang="en-US" altLang="zh-CN" sz="1600" dirty="0">
                <a:solidFill>
                  <a:schemeClr val="tx1">
                    <a:lumMod val="75000"/>
                    <a:lumOff val="25000"/>
                  </a:schemeClr>
                </a:solidFill>
                <a:latin typeface="+mn-ea"/>
                <a:cs typeface="+mn-ea"/>
              </a:rPr>
              <a:t> Conv</a:t>
            </a:r>
            <a:r>
              <a:rPr kumimoji="1" lang="zh-CN" altLang="en-US" sz="1600" dirty="0">
                <a:solidFill>
                  <a:schemeClr val="tx1">
                    <a:lumMod val="75000"/>
                    <a:lumOff val="25000"/>
                  </a:schemeClr>
                </a:solidFill>
                <a:latin typeface="+mn-ea"/>
                <a:cs typeface="+mn-ea"/>
              </a:rPr>
              <a:t>层输出的特征矩阵</a:t>
            </a:r>
            <a:r>
              <a:rPr kumimoji="1" lang="en-US" altLang="zh-CN" sz="1600" dirty="0">
                <a:solidFill>
                  <a:schemeClr val="tx1">
                    <a:lumMod val="75000"/>
                    <a:lumOff val="25000"/>
                  </a:schemeClr>
                </a:solidFill>
                <a:latin typeface="+mn-ea"/>
                <a:cs typeface="+mn-ea"/>
              </a:rPr>
              <a:t>channels</a:t>
            </a:r>
            <a:r>
              <a:rPr kumimoji="1" lang="zh-CN" altLang="en-US" sz="1600" dirty="0">
                <a:solidFill>
                  <a:schemeClr val="tx1">
                    <a:lumMod val="75000"/>
                    <a:lumOff val="25000"/>
                  </a:schemeClr>
                </a:solidFill>
                <a:latin typeface="+mn-ea"/>
                <a:cs typeface="+mn-ea"/>
              </a:rPr>
              <a:t>，且使用</a:t>
            </a:r>
            <a:r>
              <a:rPr kumimoji="1" lang="en-US" altLang="zh-CN" sz="1600" dirty="0">
                <a:solidFill>
                  <a:schemeClr val="tx1">
                    <a:lumMod val="75000"/>
                    <a:lumOff val="25000"/>
                  </a:schemeClr>
                </a:solidFill>
                <a:latin typeface="+mn-ea"/>
                <a:cs typeface="+mn-ea"/>
              </a:rPr>
              <a:t>Sigmoid</a:t>
            </a:r>
            <a:r>
              <a:rPr kumimoji="1" lang="zh-CN" altLang="en-US" sz="1600" dirty="0">
                <a:solidFill>
                  <a:schemeClr val="tx1">
                    <a:lumMod val="75000"/>
                    <a:lumOff val="25000"/>
                  </a:schemeClr>
                </a:solidFill>
                <a:latin typeface="+mn-ea"/>
                <a:cs typeface="+mn-ea"/>
              </a:rPr>
              <a:t>激活函数。</a:t>
            </a:r>
            <a:endParaRPr lang="zh-CN" altLang="en-US" sz="1600" dirty="0"/>
          </a:p>
        </p:txBody>
      </p:sp>
      <p:pic>
        <p:nvPicPr>
          <p:cNvPr id="6" name="图片 5">
            <a:extLst>
              <a:ext uri="{FF2B5EF4-FFF2-40B4-BE49-F238E27FC236}">
                <a16:creationId xmlns:a16="http://schemas.microsoft.com/office/drawing/2014/main" id="{0857AE25-ED85-8242-63EE-8DE06E1C306F}"/>
              </a:ext>
            </a:extLst>
          </p:cNvPr>
          <p:cNvPicPr>
            <a:picLocks noChangeAspect="1"/>
          </p:cNvPicPr>
          <p:nvPr/>
        </p:nvPicPr>
        <p:blipFill>
          <a:blip r:embed="rId3"/>
          <a:stretch>
            <a:fillRect/>
          </a:stretch>
        </p:blipFill>
        <p:spPr>
          <a:xfrm>
            <a:off x="675986" y="1175240"/>
            <a:ext cx="8195780" cy="3516014"/>
          </a:xfrm>
          <a:prstGeom prst="rect">
            <a:avLst/>
          </a:prstGeom>
        </p:spPr>
      </p:pic>
    </p:spTree>
    <p:extLst>
      <p:ext uri="{BB962C8B-B14F-4D97-AF65-F5344CB8AC3E}">
        <p14:creationId xmlns:p14="http://schemas.microsoft.com/office/powerpoint/2010/main" val="41354427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B40E1-3146-A9B8-7CDE-404377FE1310}"/>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9958F88-ECBB-D1B2-D156-A7F10F707427}"/>
              </a:ext>
            </a:extLst>
          </p:cNvPr>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a:extLst>
              <a:ext uri="{FF2B5EF4-FFF2-40B4-BE49-F238E27FC236}">
                <a16:creationId xmlns:a16="http://schemas.microsoft.com/office/drawing/2014/main" id="{20F415E9-7AC9-FEB1-DA8B-E1AE812B4227}"/>
              </a:ext>
            </a:extLst>
          </p:cNvPr>
          <p:cNvSpPr txBox="1"/>
          <p:nvPr/>
        </p:nvSpPr>
        <p:spPr>
          <a:xfrm>
            <a:off x="473405" y="744353"/>
            <a:ext cx="2992935"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模型框架</a:t>
            </a:r>
            <a:r>
              <a:rPr lang="en-US" altLang="zh-CN" sz="1600" dirty="0">
                <a:solidFill>
                  <a:schemeClr val="tx1">
                    <a:lumMod val="50000"/>
                    <a:lumOff val="50000"/>
                  </a:schemeClr>
                </a:solidFill>
                <a:latin typeface="+mn-ea"/>
              </a:rPr>
              <a:t>——</a:t>
            </a:r>
            <a:r>
              <a:rPr lang="en-US" altLang="zh-CN" sz="1600" dirty="0" err="1">
                <a:solidFill>
                  <a:schemeClr val="tx1">
                    <a:lumMod val="50000"/>
                    <a:lumOff val="50000"/>
                  </a:schemeClr>
                </a:solidFill>
                <a:latin typeface="+mn-ea"/>
              </a:rPr>
              <a:t>EfficientNet</a:t>
            </a:r>
            <a:r>
              <a:rPr lang="zh-CN" altLang="en-US" sz="1600" dirty="0">
                <a:solidFill>
                  <a:schemeClr val="tx1">
                    <a:lumMod val="50000"/>
                    <a:lumOff val="50000"/>
                  </a:schemeClr>
                </a:solidFill>
                <a:latin typeface="+mn-ea"/>
              </a:rPr>
              <a:t>模型</a:t>
            </a:r>
            <a:endParaRPr lang="en-GB" altLang="zh-CN" sz="1600" dirty="0">
              <a:solidFill>
                <a:schemeClr val="tx1">
                  <a:lumMod val="50000"/>
                  <a:lumOff val="50000"/>
                </a:schemeClr>
              </a:solidFill>
              <a:latin typeface="+mn-ea"/>
            </a:endParaRPr>
          </a:p>
        </p:txBody>
      </p:sp>
      <p:sp>
        <p:nvSpPr>
          <p:cNvPr id="4" name="文本框 3">
            <a:extLst>
              <a:ext uri="{FF2B5EF4-FFF2-40B4-BE49-F238E27FC236}">
                <a16:creationId xmlns:a16="http://schemas.microsoft.com/office/drawing/2014/main" id="{C0C5CD56-DFDC-D357-DB94-62335B3A4EEF}"/>
              </a:ext>
            </a:extLst>
          </p:cNvPr>
          <p:cNvSpPr txBox="1"/>
          <p:nvPr/>
        </p:nvSpPr>
        <p:spPr>
          <a:xfrm>
            <a:off x="8062519" y="652020"/>
            <a:ext cx="3686458" cy="523220"/>
          </a:xfrm>
          <a:prstGeom prst="rect">
            <a:avLst/>
          </a:prstGeom>
          <a:noFill/>
        </p:spPr>
        <p:txBody>
          <a:bodyPr wrap="none" rtlCol="0">
            <a:spAutoFit/>
          </a:bodyPr>
          <a:lstStyle/>
          <a:p>
            <a:r>
              <a:rPr kumimoji="1" lang="en-US" altLang="zh-CN" sz="2800" dirty="0" err="1">
                <a:gradFill flip="none" rotWithShape="1">
                  <a:gsLst>
                    <a:gs pos="0">
                      <a:srgbClr val="273763"/>
                    </a:gs>
                    <a:gs pos="100000">
                      <a:srgbClr val="5FA69A"/>
                    </a:gs>
                  </a:gsLst>
                  <a:lin ang="2700000" scaled="1"/>
                  <a:tileRect/>
                </a:gradFill>
                <a:latin typeface="+mj-ea"/>
                <a:ea typeface="+mj-ea"/>
              </a:rPr>
              <a:t>EfficientNet</a:t>
            </a:r>
            <a:r>
              <a:rPr kumimoji="1" lang="zh-CN" altLang="en-US" sz="2800" dirty="0">
                <a:gradFill flip="none" rotWithShape="1">
                  <a:gsLst>
                    <a:gs pos="0">
                      <a:srgbClr val="273763"/>
                    </a:gs>
                    <a:gs pos="100000">
                      <a:srgbClr val="5FA69A"/>
                    </a:gs>
                  </a:gsLst>
                  <a:lin ang="2700000" scaled="1"/>
                  <a:tileRect/>
                </a:gradFill>
                <a:latin typeface="+mj-ea"/>
                <a:ea typeface="+mj-ea"/>
              </a:rPr>
              <a:t>网络参数表</a:t>
            </a:r>
          </a:p>
        </p:txBody>
      </p:sp>
      <p:sp>
        <p:nvSpPr>
          <p:cNvPr id="15" name="文本框 14">
            <a:extLst>
              <a:ext uri="{FF2B5EF4-FFF2-40B4-BE49-F238E27FC236}">
                <a16:creationId xmlns:a16="http://schemas.microsoft.com/office/drawing/2014/main" id="{18A49718-9D67-5EC7-804C-44DDAD2CA33A}"/>
              </a:ext>
            </a:extLst>
          </p:cNvPr>
          <p:cNvSpPr txBox="1"/>
          <p:nvPr/>
        </p:nvSpPr>
        <p:spPr>
          <a:xfrm>
            <a:off x="8512935" y="1674863"/>
            <a:ext cx="2975020" cy="2634183"/>
          </a:xfrm>
          <a:prstGeom prst="rect">
            <a:avLst/>
          </a:prstGeom>
          <a:noFill/>
        </p:spPr>
        <p:txBody>
          <a:bodyPr wrap="square" rtlCol="0">
            <a:spAutoFit/>
          </a:bodyPr>
          <a:lstStyle/>
          <a:p>
            <a:pPr>
              <a:lnSpc>
                <a:spcPct val="150000"/>
              </a:lnSpc>
            </a:pPr>
            <a:r>
              <a:rPr kumimoji="1" lang="en-US" altLang="zh-CN" sz="1600" dirty="0" err="1">
                <a:solidFill>
                  <a:schemeClr val="tx1">
                    <a:lumMod val="75000"/>
                    <a:lumOff val="25000"/>
                  </a:schemeClr>
                </a:solidFill>
                <a:latin typeface="+mn-ea"/>
                <a:cs typeface="+mn-ea"/>
              </a:rPr>
              <a:t>width_coeicient</a:t>
            </a:r>
            <a:r>
              <a:rPr kumimoji="1" lang="zh-CN" altLang="en-US" sz="1600" dirty="0">
                <a:solidFill>
                  <a:schemeClr val="tx1">
                    <a:lumMod val="75000"/>
                    <a:lumOff val="25000"/>
                  </a:schemeClr>
                </a:solidFill>
                <a:latin typeface="+mn-ea"/>
                <a:cs typeface="+mn-ea"/>
              </a:rPr>
              <a:t>代表</a:t>
            </a:r>
            <a:r>
              <a:rPr kumimoji="1" lang="en-US" altLang="zh-CN" sz="1600" dirty="0">
                <a:solidFill>
                  <a:schemeClr val="tx1">
                    <a:lumMod val="75000"/>
                    <a:lumOff val="25000"/>
                  </a:schemeClr>
                </a:solidFill>
                <a:latin typeface="+mn-ea"/>
                <a:cs typeface="+mn-ea"/>
              </a:rPr>
              <a:t>channel</a:t>
            </a:r>
            <a:r>
              <a:rPr kumimoji="1" lang="zh-CN" altLang="en-US" sz="1600" dirty="0">
                <a:solidFill>
                  <a:schemeClr val="tx1">
                    <a:lumMod val="75000"/>
                    <a:lumOff val="25000"/>
                  </a:schemeClr>
                </a:solidFill>
                <a:latin typeface="+mn-ea"/>
                <a:cs typeface="+mn-ea"/>
              </a:rPr>
              <a:t>维度上的倍率因子，比如在 </a:t>
            </a:r>
            <a:r>
              <a:rPr kumimoji="1" lang="en-US" altLang="zh-CN" sz="1600" dirty="0">
                <a:solidFill>
                  <a:schemeClr val="tx1">
                    <a:lumMod val="75000"/>
                    <a:lumOff val="25000"/>
                  </a:schemeClr>
                </a:solidFill>
                <a:latin typeface="+mn-ea"/>
                <a:cs typeface="+mn-ea"/>
              </a:rPr>
              <a:t>EcientNetB0</a:t>
            </a:r>
            <a:r>
              <a:rPr kumimoji="1" lang="zh-CN" altLang="en-US" sz="1600" dirty="0">
                <a:solidFill>
                  <a:schemeClr val="tx1">
                    <a:lumMod val="75000"/>
                    <a:lumOff val="25000"/>
                  </a:schemeClr>
                </a:solidFill>
                <a:latin typeface="+mn-ea"/>
                <a:cs typeface="+mn-ea"/>
              </a:rPr>
              <a:t>中</a:t>
            </a:r>
            <a:r>
              <a:rPr kumimoji="1" lang="en-US" altLang="zh-CN" sz="1600" dirty="0" err="1">
                <a:solidFill>
                  <a:schemeClr val="tx1">
                    <a:lumMod val="75000"/>
                    <a:lumOff val="25000"/>
                  </a:schemeClr>
                </a:solidFill>
                <a:latin typeface="+mn-ea"/>
                <a:cs typeface="+mn-ea"/>
              </a:rPr>
              <a:t>Stagel</a:t>
            </a:r>
            <a:r>
              <a:rPr kumimoji="1" lang="zh-CN" altLang="en-US" sz="1600" dirty="0">
                <a:solidFill>
                  <a:schemeClr val="tx1">
                    <a:lumMod val="75000"/>
                    <a:lumOff val="25000"/>
                  </a:schemeClr>
                </a:solidFill>
                <a:latin typeface="+mn-ea"/>
                <a:cs typeface="+mn-ea"/>
              </a:rPr>
              <a:t>的</a:t>
            </a:r>
            <a:r>
              <a:rPr kumimoji="1" lang="en-US" altLang="zh-CN" sz="1600" dirty="0">
                <a:solidFill>
                  <a:schemeClr val="tx1">
                    <a:lumMod val="75000"/>
                    <a:lumOff val="25000"/>
                  </a:schemeClr>
                </a:solidFill>
                <a:latin typeface="+mn-ea"/>
                <a:cs typeface="+mn-ea"/>
              </a:rPr>
              <a:t>3x3</a:t>
            </a:r>
            <a:r>
              <a:rPr kumimoji="1" lang="zh-CN" altLang="en-US" sz="1600" dirty="0">
                <a:solidFill>
                  <a:schemeClr val="tx1">
                    <a:lumMod val="75000"/>
                    <a:lumOff val="25000"/>
                  </a:schemeClr>
                </a:solidFill>
                <a:latin typeface="+mn-ea"/>
                <a:cs typeface="+mn-ea"/>
              </a:rPr>
              <a:t>卷积层所使用的卷积核个数是</a:t>
            </a:r>
            <a:r>
              <a:rPr kumimoji="1" lang="en-US" altLang="zh-CN" sz="1600" dirty="0">
                <a:solidFill>
                  <a:schemeClr val="tx1">
                    <a:lumMod val="75000"/>
                    <a:lumOff val="25000"/>
                  </a:schemeClr>
                </a:solidFill>
                <a:latin typeface="+mn-ea"/>
                <a:cs typeface="+mn-ea"/>
              </a:rPr>
              <a:t>32</a:t>
            </a:r>
            <a:r>
              <a:rPr kumimoji="1" lang="zh-CN" altLang="en-US" sz="1600" dirty="0">
                <a:solidFill>
                  <a:schemeClr val="tx1">
                    <a:lumMod val="75000"/>
                    <a:lumOff val="25000"/>
                  </a:schemeClr>
                </a:solidFill>
                <a:latin typeface="+mn-ea"/>
                <a:cs typeface="+mn-ea"/>
              </a:rPr>
              <a:t>，那么在</a:t>
            </a:r>
            <a:r>
              <a:rPr kumimoji="1" lang="en-US" altLang="zh-CN" sz="1600" dirty="0">
                <a:solidFill>
                  <a:schemeClr val="tx1">
                    <a:lumMod val="75000"/>
                    <a:lumOff val="25000"/>
                  </a:schemeClr>
                </a:solidFill>
                <a:latin typeface="+mn-ea"/>
                <a:cs typeface="+mn-ea"/>
              </a:rPr>
              <a:t>B6</a:t>
            </a:r>
            <a:r>
              <a:rPr kumimoji="1" lang="zh-CN" altLang="en-US" sz="1600" dirty="0">
                <a:solidFill>
                  <a:schemeClr val="tx1">
                    <a:lumMod val="75000"/>
                    <a:lumOff val="25000"/>
                  </a:schemeClr>
                </a:solidFill>
                <a:latin typeface="+mn-ea"/>
                <a:cs typeface="+mn-ea"/>
              </a:rPr>
              <a:t>中就是</a:t>
            </a:r>
            <a:r>
              <a:rPr kumimoji="1" lang="en-US" altLang="zh-CN" sz="1600" dirty="0">
                <a:solidFill>
                  <a:schemeClr val="tx1">
                    <a:lumMod val="75000"/>
                    <a:lumOff val="25000"/>
                  </a:schemeClr>
                </a:solidFill>
                <a:latin typeface="+mn-ea"/>
                <a:cs typeface="+mn-ea"/>
              </a:rPr>
              <a:t>32x1.8=57.6</a:t>
            </a:r>
            <a:r>
              <a:rPr kumimoji="1" lang="zh-CN" altLang="en-US" sz="1600" dirty="0">
                <a:solidFill>
                  <a:schemeClr val="tx1">
                    <a:lumMod val="75000"/>
                    <a:lumOff val="25000"/>
                  </a:schemeClr>
                </a:solidFill>
                <a:latin typeface="+mn-ea"/>
                <a:cs typeface="+mn-ea"/>
              </a:rPr>
              <a:t>接着取整到离它最近的</a:t>
            </a:r>
            <a:r>
              <a:rPr kumimoji="1" lang="en-US" altLang="zh-CN" sz="1600" dirty="0">
                <a:solidFill>
                  <a:schemeClr val="tx1">
                    <a:lumMod val="75000"/>
                    <a:lumOff val="25000"/>
                  </a:schemeClr>
                </a:solidFill>
                <a:latin typeface="+mn-ea"/>
                <a:cs typeface="+mn-ea"/>
              </a:rPr>
              <a:t>8</a:t>
            </a:r>
            <a:r>
              <a:rPr kumimoji="1" lang="zh-CN" altLang="en-US" sz="1600" dirty="0">
                <a:solidFill>
                  <a:schemeClr val="tx1">
                    <a:lumMod val="75000"/>
                    <a:lumOff val="25000"/>
                  </a:schemeClr>
                </a:solidFill>
                <a:latin typeface="+mn-ea"/>
                <a:cs typeface="+mn-ea"/>
              </a:rPr>
              <a:t>的整数倍即</a:t>
            </a:r>
            <a:r>
              <a:rPr kumimoji="1" lang="en-US" altLang="zh-CN" sz="1600" dirty="0">
                <a:solidFill>
                  <a:schemeClr val="tx1">
                    <a:lumMod val="75000"/>
                    <a:lumOff val="25000"/>
                  </a:schemeClr>
                </a:solidFill>
                <a:latin typeface="+mn-ea"/>
                <a:cs typeface="+mn-ea"/>
              </a:rPr>
              <a:t>56</a:t>
            </a:r>
            <a:r>
              <a:rPr kumimoji="1" lang="zh-CN" altLang="en-US" sz="1600" dirty="0">
                <a:solidFill>
                  <a:schemeClr val="tx1">
                    <a:lumMod val="75000"/>
                    <a:lumOff val="25000"/>
                  </a:schemeClr>
                </a:solidFill>
                <a:latin typeface="+mn-ea"/>
                <a:cs typeface="+mn-ea"/>
              </a:rPr>
              <a:t>，其它</a:t>
            </a:r>
            <a:r>
              <a:rPr kumimoji="1" lang="en-US" altLang="zh-CN" sz="1600" dirty="0">
                <a:solidFill>
                  <a:schemeClr val="tx1">
                    <a:lumMod val="75000"/>
                    <a:lumOff val="25000"/>
                  </a:schemeClr>
                </a:solidFill>
                <a:latin typeface="+mn-ea"/>
                <a:cs typeface="+mn-ea"/>
              </a:rPr>
              <a:t>Stage</a:t>
            </a:r>
            <a:r>
              <a:rPr kumimoji="1" lang="zh-CN" altLang="en-US" sz="1600" dirty="0">
                <a:solidFill>
                  <a:schemeClr val="tx1">
                    <a:lumMod val="75000"/>
                    <a:lumOff val="25000"/>
                  </a:schemeClr>
                </a:solidFill>
                <a:latin typeface="+mn-ea"/>
                <a:cs typeface="+mn-ea"/>
              </a:rPr>
              <a:t>同理。</a:t>
            </a:r>
            <a:endParaRPr kumimoji="1" lang="en-US" altLang="zh-CN" sz="1600" dirty="0">
              <a:solidFill>
                <a:schemeClr val="tx1">
                  <a:lumMod val="75000"/>
                  <a:lumOff val="25000"/>
                </a:schemeClr>
              </a:solidFill>
              <a:latin typeface="+mn-ea"/>
              <a:cs typeface="+mn-ea"/>
            </a:endParaRPr>
          </a:p>
        </p:txBody>
      </p:sp>
      <p:pic>
        <p:nvPicPr>
          <p:cNvPr id="5" name="图片 4">
            <a:extLst>
              <a:ext uri="{FF2B5EF4-FFF2-40B4-BE49-F238E27FC236}">
                <a16:creationId xmlns:a16="http://schemas.microsoft.com/office/drawing/2014/main" id="{A9CCEE6E-1F37-9ABA-3FC0-0FFE480C18B6}"/>
              </a:ext>
            </a:extLst>
          </p:cNvPr>
          <p:cNvPicPr>
            <a:picLocks noChangeAspect="1"/>
          </p:cNvPicPr>
          <p:nvPr/>
        </p:nvPicPr>
        <p:blipFill>
          <a:blip r:embed="rId3"/>
          <a:stretch>
            <a:fillRect/>
          </a:stretch>
        </p:blipFill>
        <p:spPr>
          <a:xfrm>
            <a:off x="428357" y="1206018"/>
            <a:ext cx="7324725" cy="3571875"/>
          </a:xfrm>
          <a:prstGeom prst="rect">
            <a:avLst/>
          </a:prstGeom>
        </p:spPr>
      </p:pic>
      <p:sp>
        <p:nvSpPr>
          <p:cNvPr id="7" name="文本框 6">
            <a:extLst>
              <a:ext uri="{FF2B5EF4-FFF2-40B4-BE49-F238E27FC236}">
                <a16:creationId xmlns:a16="http://schemas.microsoft.com/office/drawing/2014/main" id="{9F6B2E8D-6DDC-C94C-25B4-AF19B791A826}"/>
              </a:ext>
            </a:extLst>
          </p:cNvPr>
          <p:cNvSpPr txBox="1"/>
          <p:nvPr/>
        </p:nvSpPr>
        <p:spPr>
          <a:xfrm>
            <a:off x="941736" y="5183137"/>
            <a:ext cx="7571199" cy="787075"/>
          </a:xfrm>
          <a:prstGeom prst="rect">
            <a:avLst/>
          </a:prstGeom>
          <a:noFill/>
        </p:spPr>
        <p:txBody>
          <a:bodyPr wrap="square" rtlCol="0">
            <a:spAutoFit/>
          </a:bodyPr>
          <a:lstStyle/>
          <a:p>
            <a:pPr>
              <a:lnSpc>
                <a:spcPct val="150000"/>
              </a:lnSpc>
            </a:pPr>
            <a:r>
              <a:rPr kumimoji="1" lang="en-US" altLang="zh-CN" sz="1600" dirty="0">
                <a:solidFill>
                  <a:schemeClr val="tx1">
                    <a:lumMod val="75000"/>
                    <a:lumOff val="25000"/>
                  </a:schemeClr>
                </a:solidFill>
                <a:latin typeface="+mn-ea"/>
                <a:cs typeface="+mn-ea"/>
              </a:rPr>
              <a:t>depth </a:t>
            </a:r>
            <a:r>
              <a:rPr kumimoji="1" lang="en-US" altLang="zh-CN" sz="1600" dirty="0" err="1">
                <a:solidFill>
                  <a:schemeClr val="tx1">
                    <a:lumMod val="75000"/>
                    <a:lumOff val="25000"/>
                  </a:schemeClr>
                </a:solidFill>
                <a:latin typeface="+mn-ea"/>
                <a:cs typeface="+mn-ea"/>
              </a:rPr>
              <a:t>coeficient</a:t>
            </a:r>
            <a:r>
              <a:rPr kumimoji="1" lang="zh-CN" altLang="en-US" sz="1600" dirty="0">
                <a:solidFill>
                  <a:schemeClr val="tx1">
                    <a:lumMod val="75000"/>
                    <a:lumOff val="25000"/>
                  </a:schemeClr>
                </a:solidFill>
                <a:latin typeface="+mn-ea"/>
                <a:cs typeface="+mn-ea"/>
              </a:rPr>
              <a:t>代表</a:t>
            </a:r>
            <a:r>
              <a:rPr kumimoji="1" lang="en-US" altLang="zh-CN" sz="1600" dirty="0">
                <a:solidFill>
                  <a:schemeClr val="tx1">
                    <a:lumMod val="75000"/>
                    <a:lumOff val="25000"/>
                  </a:schemeClr>
                </a:solidFill>
                <a:latin typeface="+mn-ea"/>
                <a:cs typeface="+mn-ea"/>
              </a:rPr>
              <a:t>depth</a:t>
            </a:r>
            <a:r>
              <a:rPr kumimoji="1" lang="zh-CN" altLang="en-US" sz="1600" dirty="0">
                <a:solidFill>
                  <a:schemeClr val="tx1">
                    <a:lumMod val="75000"/>
                    <a:lumOff val="25000"/>
                  </a:schemeClr>
                </a:solidFill>
                <a:latin typeface="+mn-ea"/>
                <a:cs typeface="+mn-ea"/>
              </a:rPr>
              <a:t>维度上的倍率因子</a:t>
            </a:r>
            <a:r>
              <a:rPr kumimoji="1" lang="en-US" altLang="zh-CN" sz="1600" dirty="0">
                <a:solidFill>
                  <a:schemeClr val="tx1">
                    <a:lumMod val="75000"/>
                    <a:lumOff val="25000"/>
                  </a:schemeClr>
                </a:solidFill>
                <a:latin typeface="+mn-ea"/>
                <a:cs typeface="+mn-ea"/>
              </a:rPr>
              <a:t>(</a:t>
            </a:r>
            <a:r>
              <a:rPr kumimoji="1" lang="zh-CN" altLang="en-US" sz="1600" dirty="0">
                <a:solidFill>
                  <a:schemeClr val="tx1">
                    <a:lumMod val="75000"/>
                    <a:lumOff val="25000"/>
                  </a:schemeClr>
                </a:solidFill>
                <a:latin typeface="+mn-ea"/>
                <a:cs typeface="+mn-ea"/>
              </a:rPr>
              <a:t>仅针对</a:t>
            </a:r>
            <a:r>
              <a:rPr kumimoji="1" lang="en-US" altLang="zh-CN" sz="1600" dirty="0">
                <a:solidFill>
                  <a:schemeClr val="tx1">
                    <a:lumMod val="75000"/>
                    <a:lumOff val="25000"/>
                  </a:schemeClr>
                </a:solidFill>
                <a:latin typeface="+mn-ea"/>
                <a:cs typeface="+mn-ea"/>
              </a:rPr>
              <a:t>Stage2</a:t>
            </a:r>
            <a:r>
              <a:rPr kumimoji="1" lang="zh-CN" altLang="en-US" sz="1600" dirty="0">
                <a:solidFill>
                  <a:schemeClr val="tx1">
                    <a:lumMod val="75000"/>
                    <a:lumOff val="25000"/>
                  </a:schemeClr>
                </a:solidFill>
                <a:latin typeface="+mn-ea"/>
                <a:cs typeface="+mn-ea"/>
              </a:rPr>
              <a:t>到</a:t>
            </a:r>
            <a:r>
              <a:rPr kumimoji="1" lang="en-US" altLang="zh-CN" sz="1600" dirty="0">
                <a:solidFill>
                  <a:schemeClr val="tx1">
                    <a:lumMod val="75000"/>
                    <a:lumOff val="25000"/>
                  </a:schemeClr>
                </a:solidFill>
                <a:latin typeface="+mn-ea"/>
                <a:cs typeface="+mn-ea"/>
              </a:rPr>
              <a:t>Stage8)</a:t>
            </a:r>
            <a:r>
              <a:rPr kumimoji="1" lang="zh-CN" altLang="en-US" sz="1600" dirty="0">
                <a:solidFill>
                  <a:schemeClr val="tx1">
                    <a:lumMod val="75000"/>
                    <a:lumOff val="25000"/>
                  </a:schemeClr>
                </a:solidFill>
                <a:latin typeface="+mn-ea"/>
                <a:cs typeface="+mn-ea"/>
              </a:rPr>
              <a:t>，比如在</a:t>
            </a:r>
            <a:r>
              <a:rPr kumimoji="1" lang="en-US" altLang="zh-CN" sz="1600" dirty="0">
                <a:solidFill>
                  <a:schemeClr val="tx1">
                    <a:lumMod val="75000"/>
                    <a:lumOff val="25000"/>
                  </a:schemeClr>
                </a:solidFill>
                <a:latin typeface="+mn-ea"/>
                <a:cs typeface="+mn-ea"/>
              </a:rPr>
              <a:t>EficientNetB0</a:t>
            </a:r>
            <a:r>
              <a:rPr kumimoji="1" lang="zh-CN" altLang="en-US" sz="1600" dirty="0">
                <a:solidFill>
                  <a:schemeClr val="tx1">
                    <a:lumMod val="75000"/>
                    <a:lumOff val="25000"/>
                  </a:schemeClr>
                </a:solidFill>
                <a:latin typeface="+mn-ea"/>
                <a:cs typeface="+mn-ea"/>
              </a:rPr>
              <a:t>中</a:t>
            </a:r>
            <a:r>
              <a:rPr kumimoji="1" lang="en-US" altLang="zh-CN" sz="1600" dirty="0">
                <a:solidFill>
                  <a:schemeClr val="tx1">
                    <a:lumMod val="75000"/>
                    <a:lumOff val="25000"/>
                  </a:schemeClr>
                </a:solidFill>
                <a:latin typeface="+mn-ea"/>
                <a:cs typeface="+mn-ea"/>
              </a:rPr>
              <a:t>Stage7</a:t>
            </a:r>
            <a:r>
              <a:rPr kumimoji="1" lang="zh-CN" altLang="en-US" sz="1600" dirty="0">
                <a:solidFill>
                  <a:schemeClr val="tx1">
                    <a:lumMod val="75000"/>
                    <a:lumOff val="25000"/>
                  </a:schemeClr>
                </a:solidFill>
                <a:latin typeface="+mn-ea"/>
                <a:cs typeface="+mn-ea"/>
              </a:rPr>
              <a:t>的</a:t>
            </a:r>
            <a:r>
              <a:rPr kumimoji="1" lang="en-US" altLang="zh-CN" sz="1600" dirty="0">
                <a:solidFill>
                  <a:schemeClr val="tx1">
                    <a:lumMod val="75000"/>
                    <a:lumOff val="25000"/>
                  </a:schemeClr>
                </a:solidFill>
                <a:latin typeface="+mn-ea"/>
                <a:cs typeface="+mn-ea"/>
              </a:rPr>
              <a:t>L=4</a:t>
            </a:r>
            <a:r>
              <a:rPr kumimoji="1" lang="zh-CN" altLang="en-US" sz="1600" dirty="0">
                <a:solidFill>
                  <a:schemeClr val="tx1">
                    <a:lumMod val="75000"/>
                    <a:lumOff val="25000"/>
                  </a:schemeClr>
                </a:solidFill>
                <a:latin typeface="+mn-ea"/>
                <a:cs typeface="+mn-ea"/>
              </a:rPr>
              <a:t>，那么在</a:t>
            </a:r>
            <a:r>
              <a:rPr kumimoji="1" lang="en-US" altLang="zh-CN" sz="1600" dirty="0">
                <a:solidFill>
                  <a:schemeClr val="tx1">
                    <a:lumMod val="75000"/>
                    <a:lumOff val="25000"/>
                  </a:schemeClr>
                </a:solidFill>
                <a:latin typeface="+mn-ea"/>
                <a:cs typeface="+mn-ea"/>
              </a:rPr>
              <a:t>B6</a:t>
            </a:r>
            <a:r>
              <a:rPr kumimoji="1" lang="zh-CN" altLang="en-US" sz="1600" dirty="0">
                <a:solidFill>
                  <a:schemeClr val="tx1">
                    <a:lumMod val="75000"/>
                    <a:lumOff val="25000"/>
                  </a:schemeClr>
                </a:solidFill>
                <a:latin typeface="+mn-ea"/>
                <a:cs typeface="+mn-ea"/>
              </a:rPr>
              <a:t>中就是</a:t>
            </a:r>
            <a:r>
              <a:rPr kumimoji="1" lang="en-US" altLang="zh-CN" sz="1600" dirty="0">
                <a:solidFill>
                  <a:schemeClr val="tx1">
                    <a:lumMod val="75000"/>
                    <a:lumOff val="25000"/>
                  </a:schemeClr>
                </a:solidFill>
                <a:latin typeface="+mn-ea"/>
                <a:cs typeface="+mn-ea"/>
              </a:rPr>
              <a:t>4x2.6=10.4</a:t>
            </a:r>
            <a:r>
              <a:rPr kumimoji="1" lang="zh-CN" altLang="en-US" sz="1600" dirty="0">
                <a:solidFill>
                  <a:schemeClr val="tx1">
                    <a:lumMod val="75000"/>
                    <a:lumOff val="25000"/>
                  </a:schemeClr>
                </a:solidFill>
                <a:latin typeface="+mn-ea"/>
                <a:cs typeface="+mn-ea"/>
              </a:rPr>
              <a:t>，接着向上取整即</a:t>
            </a:r>
            <a:r>
              <a:rPr kumimoji="1" lang="en-US" altLang="zh-CN" sz="1600" dirty="0">
                <a:solidFill>
                  <a:schemeClr val="tx1">
                    <a:lumMod val="75000"/>
                    <a:lumOff val="25000"/>
                  </a:schemeClr>
                </a:solidFill>
                <a:latin typeface="+mn-ea"/>
                <a:cs typeface="+mn-ea"/>
              </a:rPr>
              <a:t>11.</a:t>
            </a:r>
            <a:endParaRPr lang="zh-CN" altLang="en-US" sz="1600" dirty="0"/>
          </a:p>
        </p:txBody>
      </p:sp>
    </p:spTree>
    <p:extLst>
      <p:ext uri="{BB962C8B-B14F-4D97-AF65-F5344CB8AC3E}">
        <p14:creationId xmlns:p14="http://schemas.microsoft.com/office/powerpoint/2010/main" val="139796669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思源黑体 CN Regular"/>
              <a:cs typeface="+mn-cs"/>
            </a:endParaRPr>
          </a:p>
        </p:txBody>
      </p:sp>
      <p:sp>
        <p:nvSpPr>
          <p:cNvPr id="3" name="矩形 2"/>
          <p:cNvSpPr/>
          <p:nvPr/>
        </p:nvSpPr>
        <p:spPr>
          <a:xfrm>
            <a:off x="2006494" y="2966463"/>
            <a:ext cx="8931582" cy="1107996"/>
          </a:xfrm>
          <a:prstGeom prst="rect">
            <a:avLst/>
          </a:prstGeom>
        </p:spPr>
        <p:txBody>
          <a:bodyPr wrap="square">
            <a:spAutoFit/>
          </a:bodyPr>
          <a:lstStyle/>
          <a:p>
            <a:pPr lvl="0" algn="ctr"/>
            <a:r>
              <a:rPr kumimoji="1" lang="zh-CN" altLang="en-US" sz="6600" dirty="0">
                <a:solidFill>
                  <a:schemeClr val="bg1"/>
                </a:solidFill>
                <a:latin typeface="+mj-ea"/>
              </a:rPr>
              <a:t>模型评估及优化器选择</a:t>
            </a:r>
            <a:endParaRPr kumimoji="1" lang="en-US" altLang="zh-CN" sz="6600" b="0" i="0" u="none" strike="noStrike" kern="1200" cap="none" spc="0" normalizeH="0" baseline="0" noProof="0" dirty="0">
              <a:ln>
                <a:noFill/>
              </a:ln>
              <a:solidFill>
                <a:prstClr val="white"/>
              </a:solidFill>
              <a:effectLst/>
              <a:uLnTx/>
              <a:uFillTx/>
              <a:latin typeface="思源黑体 CN Bold"/>
              <a:ea typeface="+mj-ea"/>
              <a:cs typeface="+mn-cs"/>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思源黑体 CN Regular"/>
              <a:cs typeface="+mn-cs"/>
            </a:endParaRPr>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思源黑体 CN Regular"/>
              <a:cs typeface="+mn-cs"/>
            </a:endParaRPr>
          </a:p>
        </p:txBody>
      </p:sp>
      <p:sp>
        <p:nvSpPr>
          <p:cNvPr id="6" name="文本框 5"/>
          <p:cNvSpPr txBox="1"/>
          <p:nvPr/>
        </p:nvSpPr>
        <p:spPr>
          <a:xfrm>
            <a:off x="1616832" y="1540877"/>
            <a:ext cx="203709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400" b="0" i="0" u="none" strike="noStrike" kern="1200" cap="none" spc="0" normalizeH="0" baseline="0" noProof="0" dirty="0">
                <a:ln>
                  <a:noFill/>
                </a:ln>
                <a:solidFill>
                  <a:prstClr val="white"/>
                </a:solidFill>
                <a:effectLst/>
                <a:uLnTx/>
                <a:uFillTx/>
                <a:latin typeface="思源黑体 CN Bold"/>
                <a:ea typeface="+mj-ea"/>
                <a:cs typeface="+mn-cs"/>
              </a:rPr>
              <a:t>PART</a:t>
            </a:r>
            <a:r>
              <a:rPr kumimoji="1" lang="zh-CN" altLang="en-US" sz="4400" b="0" i="0" u="none" strike="noStrike" kern="1200" cap="none" spc="0" normalizeH="0" baseline="0" noProof="0" dirty="0">
                <a:ln>
                  <a:noFill/>
                </a:ln>
                <a:solidFill>
                  <a:prstClr val="white"/>
                </a:solidFill>
                <a:effectLst/>
                <a:uLnTx/>
                <a:uFillTx/>
                <a:latin typeface="思源黑体 CN Bold"/>
                <a:ea typeface="+mj-ea"/>
                <a:cs typeface="+mn-cs"/>
              </a:rPr>
              <a:t> </a:t>
            </a:r>
            <a:r>
              <a:rPr kumimoji="1" lang="en-US" altLang="zh-CN" sz="4400" b="0" i="0" u="none" strike="noStrike" kern="1200" cap="none" spc="0" normalizeH="0" baseline="0" noProof="0" dirty="0">
                <a:ln>
                  <a:noFill/>
                </a:ln>
                <a:solidFill>
                  <a:prstClr val="white"/>
                </a:solidFill>
                <a:effectLst/>
                <a:uLnTx/>
                <a:uFillTx/>
                <a:latin typeface="思源黑体 CN Bold"/>
                <a:ea typeface="+mj-ea"/>
                <a:cs typeface="+mn-cs"/>
              </a:rPr>
              <a:t>02</a:t>
            </a:r>
            <a:endParaRPr kumimoji="1" lang="zh-CN" altLang="en-US" sz="4400" b="0" i="0" u="none" strike="noStrike" kern="1200" cap="none" spc="0" normalizeH="0" baseline="0" noProof="0" dirty="0">
              <a:ln>
                <a:noFill/>
              </a:ln>
              <a:solidFill>
                <a:prstClr val="white"/>
              </a:solidFill>
              <a:effectLst/>
              <a:uLnTx/>
              <a:uFillTx/>
              <a:latin typeface="思源黑体 CN Bold"/>
              <a:ea typeface="+mj-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25288-5F00-C306-ADE5-923BC8B362A6}"/>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EE917E6-8180-F7FE-EDBE-38069FA83EE3}"/>
              </a:ext>
            </a:extLst>
          </p:cNvPr>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a:extLst>
              <a:ext uri="{FF2B5EF4-FFF2-40B4-BE49-F238E27FC236}">
                <a16:creationId xmlns:a16="http://schemas.microsoft.com/office/drawing/2014/main" id="{250DBBAD-2FB0-955F-786E-B6AD46D8159D}"/>
              </a:ext>
            </a:extLst>
          </p:cNvPr>
          <p:cNvSpPr txBox="1"/>
          <p:nvPr/>
        </p:nvSpPr>
        <p:spPr>
          <a:xfrm>
            <a:off x="569925" y="873258"/>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p>
        </p:txBody>
      </p:sp>
      <p:sp>
        <p:nvSpPr>
          <p:cNvPr id="4" name="文本框 3">
            <a:extLst>
              <a:ext uri="{FF2B5EF4-FFF2-40B4-BE49-F238E27FC236}">
                <a16:creationId xmlns:a16="http://schemas.microsoft.com/office/drawing/2014/main" id="{C6AF8D58-BBFD-F562-A024-AFB75737F7C1}"/>
              </a:ext>
            </a:extLst>
          </p:cNvPr>
          <p:cNvSpPr txBox="1"/>
          <p:nvPr/>
        </p:nvSpPr>
        <p:spPr>
          <a:xfrm>
            <a:off x="512064" y="1573020"/>
            <a:ext cx="4134465"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模型在训练集的情况对比</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graphicFrame>
        <p:nvGraphicFramePr>
          <p:cNvPr id="6" name="图表 5">
            <a:extLst>
              <a:ext uri="{FF2B5EF4-FFF2-40B4-BE49-F238E27FC236}">
                <a16:creationId xmlns:a16="http://schemas.microsoft.com/office/drawing/2014/main" id="{B9C7A6AB-BDF4-4AD9-6B88-31B51CA90A04}"/>
              </a:ext>
            </a:extLst>
          </p:cNvPr>
          <p:cNvGraphicFramePr>
            <a:graphicFrameLocks/>
          </p:cNvGraphicFramePr>
          <p:nvPr>
            <p:extLst>
              <p:ext uri="{D42A27DB-BD31-4B8C-83A1-F6EECF244321}">
                <p14:modId xmlns:p14="http://schemas.microsoft.com/office/powerpoint/2010/main" val="870713329"/>
              </p:ext>
            </p:extLst>
          </p:nvPr>
        </p:nvGraphicFramePr>
        <p:xfrm>
          <a:off x="6426558" y="282688"/>
          <a:ext cx="5507866" cy="35282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a:extLst>
              <a:ext uri="{FF2B5EF4-FFF2-40B4-BE49-F238E27FC236}">
                <a16:creationId xmlns:a16="http://schemas.microsoft.com/office/drawing/2014/main" id="{65314DB4-7DB4-9EA9-0B62-6A8C2CCB8B0C}"/>
              </a:ext>
            </a:extLst>
          </p:cNvPr>
          <p:cNvGraphicFramePr>
            <a:graphicFrameLocks/>
          </p:cNvGraphicFramePr>
          <p:nvPr>
            <p:extLst>
              <p:ext uri="{D42A27DB-BD31-4B8C-83A1-F6EECF244321}">
                <p14:modId xmlns:p14="http://schemas.microsoft.com/office/powerpoint/2010/main" val="2971209706"/>
              </p:ext>
            </p:extLst>
          </p:nvPr>
        </p:nvGraphicFramePr>
        <p:xfrm>
          <a:off x="257576" y="2274032"/>
          <a:ext cx="6120000" cy="4320000"/>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框 10">
            <a:extLst>
              <a:ext uri="{FF2B5EF4-FFF2-40B4-BE49-F238E27FC236}">
                <a16:creationId xmlns:a16="http://schemas.microsoft.com/office/drawing/2014/main" id="{335DB231-2A81-884B-40BA-4DBE85E80CF0}"/>
              </a:ext>
            </a:extLst>
          </p:cNvPr>
          <p:cNvSpPr txBox="1"/>
          <p:nvPr/>
        </p:nvSpPr>
        <p:spPr>
          <a:xfrm>
            <a:off x="7031864" y="4247413"/>
            <a:ext cx="4668613" cy="1526187"/>
          </a:xfrm>
          <a:prstGeom prst="rect">
            <a:avLst/>
          </a:prstGeom>
          <a:noFill/>
        </p:spPr>
        <p:txBody>
          <a:bodyPr wrap="square" rtlCol="0">
            <a:spAutoFit/>
          </a:bodyPr>
          <a:lstStyle/>
          <a:p>
            <a:pPr>
              <a:lnSpc>
                <a:spcPct val="150000"/>
              </a:lnSpc>
            </a:pPr>
            <a:r>
              <a:rPr kumimoji="1" lang="en-US" altLang="zh-CN" sz="1600" dirty="0" err="1">
                <a:solidFill>
                  <a:schemeClr val="tx1">
                    <a:lumMod val="75000"/>
                    <a:lumOff val="25000"/>
                  </a:schemeClr>
                </a:solidFill>
                <a:latin typeface="+mn-ea"/>
                <a:cs typeface="+mn-ea"/>
                <a:sym typeface="+mn-lt"/>
              </a:rPr>
              <a:t>EfficientNet</a:t>
            </a:r>
            <a:r>
              <a:rPr kumimoji="1" lang="zh-CN" altLang="en-US" sz="1600" dirty="0">
                <a:solidFill>
                  <a:schemeClr val="tx1">
                    <a:lumMod val="75000"/>
                    <a:lumOff val="25000"/>
                  </a:schemeClr>
                </a:solidFill>
                <a:latin typeface="+mn-ea"/>
                <a:cs typeface="+mn-ea"/>
                <a:sym typeface="+mn-lt"/>
              </a:rPr>
              <a:t>在训练集中表现优秀，对比</a:t>
            </a:r>
            <a:r>
              <a:rPr kumimoji="1" lang="en-US" altLang="zh-CN" sz="1600" dirty="0">
                <a:solidFill>
                  <a:schemeClr val="tx1">
                    <a:lumMod val="75000"/>
                    <a:lumOff val="25000"/>
                  </a:schemeClr>
                </a:solidFill>
                <a:latin typeface="+mn-ea"/>
                <a:cs typeface="+mn-ea"/>
                <a:sym typeface="+mn-lt"/>
              </a:rPr>
              <a:t>CNN</a:t>
            </a:r>
            <a:r>
              <a:rPr kumimoji="1" lang="zh-CN" altLang="en-US" sz="1600" dirty="0">
                <a:solidFill>
                  <a:schemeClr val="tx1">
                    <a:lumMod val="75000"/>
                    <a:lumOff val="25000"/>
                  </a:schemeClr>
                </a:solidFill>
                <a:latin typeface="+mn-ea"/>
                <a:cs typeface="+mn-ea"/>
                <a:sym typeface="+mn-lt"/>
              </a:rPr>
              <a:t>模型，该模型在一开始就有很好的效果，且之后的准确率能稳定提高，平均损失也保持下降趋势。所以</a:t>
            </a:r>
            <a:r>
              <a:rPr kumimoji="1" lang="en-US" altLang="zh-CN" sz="1600" dirty="0" err="1">
                <a:solidFill>
                  <a:schemeClr val="tx1">
                    <a:lumMod val="75000"/>
                    <a:lumOff val="25000"/>
                  </a:schemeClr>
                </a:solidFill>
                <a:latin typeface="+mn-ea"/>
                <a:cs typeface="+mn-ea"/>
                <a:sym typeface="+mn-lt"/>
              </a:rPr>
              <a:t>EffifientNet</a:t>
            </a:r>
            <a:r>
              <a:rPr kumimoji="1" lang="zh-CN" altLang="en-US" sz="1600" dirty="0">
                <a:solidFill>
                  <a:schemeClr val="tx1">
                    <a:lumMod val="75000"/>
                    <a:lumOff val="25000"/>
                  </a:schemeClr>
                </a:solidFill>
                <a:latin typeface="+mn-ea"/>
                <a:cs typeface="+mn-ea"/>
                <a:sym typeface="+mn-lt"/>
              </a:rPr>
              <a:t>的稳定性非常好。</a:t>
            </a:r>
          </a:p>
        </p:txBody>
      </p:sp>
    </p:spTree>
    <p:extLst>
      <p:ext uri="{BB962C8B-B14F-4D97-AF65-F5344CB8AC3E}">
        <p14:creationId xmlns:p14="http://schemas.microsoft.com/office/powerpoint/2010/main" val="25276550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95D70-8F95-134E-FE8D-8957D870131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9735757A-36B6-B57A-7B9F-F45ABE02E2F5}"/>
              </a:ext>
            </a:extLst>
          </p:cNvPr>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a:extLst>
              <a:ext uri="{FF2B5EF4-FFF2-40B4-BE49-F238E27FC236}">
                <a16:creationId xmlns:a16="http://schemas.microsoft.com/office/drawing/2014/main" id="{57132A06-F852-A491-4D6C-BC3AABDFF8C8}"/>
              </a:ext>
            </a:extLst>
          </p:cNvPr>
          <p:cNvSpPr txBox="1"/>
          <p:nvPr/>
        </p:nvSpPr>
        <p:spPr>
          <a:xfrm>
            <a:off x="569925" y="873258"/>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p>
        </p:txBody>
      </p:sp>
      <p:sp>
        <p:nvSpPr>
          <p:cNvPr id="4" name="文本框 3">
            <a:extLst>
              <a:ext uri="{FF2B5EF4-FFF2-40B4-BE49-F238E27FC236}">
                <a16:creationId xmlns:a16="http://schemas.microsoft.com/office/drawing/2014/main" id="{26C18B58-EB6E-1EB8-219D-87B69E0E0AA8}"/>
              </a:ext>
            </a:extLst>
          </p:cNvPr>
          <p:cNvSpPr txBox="1"/>
          <p:nvPr/>
        </p:nvSpPr>
        <p:spPr>
          <a:xfrm>
            <a:off x="512064" y="1573020"/>
            <a:ext cx="4134465"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模型在验证集的情况对比</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sp>
        <p:nvSpPr>
          <p:cNvPr id="11" name="文本框 10">
            <a:extLst>
              <a:ext uri="{FF2B5EF4-FFF2-40B4-BE49-F238E27FC236}">
                <a16:creationId xmlns:a16="http://schemas.microsoft.com/office/drawing/2014/main" id="{9DBF60BA-9C60-B3A0-1385-E19AEAB6C4F8}"/>
              </a:ext>
            </a:extLst>
          </p:cNvPr>
          <p:cNvSpPr txBox="1"/>
          <p:nvPr/>
        </p:nvSpPr>
        <p:spPr>
          <a:xfrm>
            <a:off x="6543422" y="3992838"/>
            <a:ext cx="5414114" cy="2264851"/>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sym typeface="+mn-lt"/>
              </a:rPr>
              <a:t>在验证集中，</a:t>
            </a:r>
            <a:r>
              <a:rPr kumimoji="1" lang="en-US" altLang="zh-CN" sz="1600" dirty="0">
                <a:solidFill>
                  <a:schemeClr val="tx1">
                    <a:lumMod val="75000"/>
                    <a:lumOff val="25000"/>
                  </a:schemeClr>
                </a:solidFill>
                <a:latin typeface="+mn-ea"/>
                <a:cs typeface="+mn-ea"/>
                <a:sym typeface="+mn-lt"/>
              </a:rPr>
              <a:t>CNN</a:t>
            </a:r>
            <a:r>
              <a:rPr kumimoji="1" lang="zh-CN" altLang="en-US" sz="1600" dirty="0">
                <a:solidFill>
                  <a:schemeClr val="tx1">
                    <a:lumMod val="75000"/>
                    <a:lumOff val="25000"/>
                  </a:schemeClr>
                </a:solidFill>
                <a:latin typeface="+mn-ea"/>
                <a:cs typeface="+mn-ea"/>
                <a:sym typeface="+mn-lt"/>
              </a:rPr>
              <a:t>模型如果使用</a:t>
            </a:r>
            <a:r>
              <a:rPr kumimoji="1" lang="en-US" altLang="zh-CN" sz="1600" dirty="0">
                <a:solidFill>
                  <a:schemeClr val="tx1">
                    <a:lumMod val="75000"/>
                    <a:lumOff val="25000"/>
                  </a:schemeClr>
                </a:solidFill>
                <a:latin typeface="+mn-ea"/>
                <a:cs typeface="+mn-ea"/>
                <a:sym typeface="+mn-lt"/>
              </a:rPr>
              <a:t>Adam</a:t>
            </a:r>
            <a:r>
              <a:rPr kumimoji="1" lang="zh-CN" altLang="en-US" sz="1600" dirty="0">
                <a:solidFill>
                  <a:schemeClr val="tx1">
                    <a:lumMod val="75000"/>
                    <a:lumOff val="25000"/>
                  </a:schemeClr>
                </a:solidFill>
                <a:latin typeface="+mn-ea"/>
                <a:cs typeface="+mn-ea"/>
                <a:sym typeface="+mn-lt"/>
              </a:rPr>
              <a:t>优化器，第一次</a:t>
            </a:r>
            <a:r>
              <a:rPr kumimoji="1" lang="en-US" altLang="zh-CN" sz="1600" dirty="0">
                <a:solidFill>
                  <a:schemeClr val="tx1">
                    <a:lumMod val="75000"/>
                    <a:lumOff val="25000"/>
                  </a:schemeClr>
                </a:solidFill>
                <a:latin typeface="+mn-ea"/>
                <a:cs typeface="+mn-ea"/>
                <a:sym typeface="+mn-lt"/>
              </a:rPr>
              <a:t>epoch</a:t>
            </a:r>
            <a:r>
              <a:rPr kumimoji="1" lang="zh-CN" altLang="en-US" sz="1600" dirty="0">
                <a:solidFill>
                  <a:schemeClr val="tx1">
                    <a:lumMod val="75000"/>
                    <a:lumOff val="25000"/>
                  </a:schemeClr>
                </a:solidFill>
                <a:latin typeface="+mn-ea"/>
                <a:cs typeface="+mn-ea"/>
                <a:sym typeface="+mn-lt"/>
              </a:rPr>
              <a:t>的准确率最高，之后准确率下降，并保持一定的值不动，这可能陷入局部最优了。</a:t>
            </a:r>
          </a:p>
          <a:p>
            <a:pPr>
              <a:lnSpc>
                <a:spcPct val="150000"/>
              </a:lnSpc>
            </a:pPr>
            <a:r>
              <a:rPr kumimoji="1" lang="zh-CN" altLang="en-US" sz="1600" dirty="0">
                <a:solidFill>
                  <a:schemeClr val="tx1">
                    <a:lumMod val="75000"/>
                    <a:lumOff val="25000"/>
                  </a:schemeClr>
                </a:solidFill>
                <a:latin typeface="+mn-ea"/>
                <a:cs typeface="+mn-ea"/>
                <a:sym typeface="+mn-lt"/>
              </a:rPr>
              <a:t>使用</a:t>
            </a:r>
            <a:r>
              <a:rPr kumimoji="1" lang="en-US" altLang="zh-CN" sz="1600" dirty="0">
                <a:solidFill>
                  <a:schemeClr val="tx1">
                    <a:lumMod val="75000"/>
                    <a:lumOff val="25000"/>
                  </a:schemeClr>
                </a:solidFill>
                <a:latin typeface="+mn-ea"/>
                <a:cs typeface="+mn-ea"/>
                <a:sym typeface="+mn-lt"/>
              </a:rPr>
              <a:t>SGD</a:t>
            </a:r>
            <a:r>
              <a:rPr kumimoji="1" lang="zh-CN" altLang="en-US" sz="1600" dirty="0">
                <a:solidFill>
                  <a:schemeClr val="tx1">
                    <a:lumMod val="75000"/>
                    <a:lumOff val="25000"/>
                  </a:schemeClr>
                </a:solidFill>
                <a:latin typeface="+mn-ea"/>
                <a:cs typeface="+mn-ea"/>
                <a:sym typeface="+mn-lt"/>
              </a:rPr>
              <a:t>优化器时，平均损失和准确率在刚开始几轮基本不变，但之后会突然变化和增加，平均损失也有时会突然增大再减少。所以</a:t>
            </a:r>
            <a:r>
              <a:rPr kumimoji="1" lang="en-US" altLang="zh-CN" sz="1600" dirty="0">
                <a:solidFill>
                  <a:schemeClr val="tx1">
                    <a:lumMod val="75000"/>
                    <a:lumOff val="25000"/>
                  </a:schemeClr>
                </a:solidFill>
                <a:latin typeface="+mn-ea"/>
                <a:cs typeface="+mn-ea"/>
                <a:sym typeface="+mn-lt"/>
              </a:rPr>
              <a:t>CNN</a:t>
            </a:r>
            <a:r>
              <a:rPr kumimoji="1" lang="zh-CN" altLang="en-US" sz="1600" dirty="0">
                <a:solidFill>
                  <a:schemeClr val="tx1">
                    <a:lumMod val="75000"/>
                    <a:lumOff val="25000"/>
                  </a:schemeClr>
                </a:solidFill>
                <a:latin typeface="+mn-ea"/>
                <a:cs typeface="+mn-ea"/>
                <a:sym typeface="+mn-lt"/>
              </a:rPr>
              <a:t>模型有时不是很稳定。</a:t>
            </a:r>
          </a:p>
        </p:txBody>
      </p:sp>
      <p:graphicFrame>
        <p:nvGraphicFramePr>
          <p:cNvPr id="7" name="图表 6">
            <a:extLst>
              <a:ext uri="{FF2B5EF4-FFF2-40B4-BE49-F238E27FC236}">
                <a16:creationId xmlns:a16="http://schemas.microsoft.com/office/drawing/2014/main" id="{0B9AD07F-5679-44D1-A9D9-FB0C4E7D5A22}"/>
              </a:ext>
            </a:extLst>
          </p:cNvPr>
          <p:cNvGraphicFramePr>
            <a:graphicFrameLocks/>
          </p:cNvGraphicFramePr>
          <p:nvPr>
            <p:extLst>
              <p:ext uri="{D42A27DB-BD31-4B8C-83A1-F6EECF244321}">
                <p14:modId xmlns:p14="http://schemas.microsoft.com/office/powerpoint/2010/main" val="2507312039"/>
              </p:ext>
            </p:extLst>
          </p:nvPr>
        </p:nvGraphicFramePr>
        <p:xfrm>
          <a:off x="6498042" y="282688"/>
          <a:ext cx="5508000" cy="36711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1C685153-5D76-4A18-80AC-6F8DE7069B80}"/>
              </a:ext>
            </a:extLst>
          </p:cNvPr>
          <p:cNvGraphicFramePr>
            <a:graphicFrameLocks/>
          </p:cNvGraphicFramePr>
          <p:nvPr>
            <p:extLst>
              <p:ext uri="{D42A27DB-BD31-4B8C-83A1-F6EECF244321}">
                <p14:modId xmlns:p14="http://schemas.microsoft.com/office/powerpoint/2010/main" val="1719965966"/>
              </p:ext>
            </p:extLst>
          </p:nvPr>
        </p:nvGraphicFramePr>
        <p:xfrm>
          <a:off x="319720" y="2278156"/>
          <a:ext cx="6120000" cy="432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8576335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3C8F-8E8D-60DC-5269-93BDEDDDDC37}"/>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08ED8CF-7E8E-D0A8-7AB8-7287597698E0}"/>
              </a:ext>
            </a:extLst>
          </p:cNvPr>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a:extLst>
              <a:ext uri="{FF2B5EF4-FFF2-40B4-BE49-F238E27FC236}">
                <a16:creationId xmlns:a16="http://schemas.microsoft.com/office/drawing/2014/main" id="{9219DA8B-C511-B49D-AEAE-9285DC9ED1A0}"/>
              </a:ext>
            </a:extLst>
          </p:cNvPr>
          <p:cNvSpPr txBox="1"/>
          <p:nvPr/>
        </p:nvSpPr>
        <p:spPr>
          <a:xfrm>
            <a:off x="569925" y="873258"/>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p>
        </p:txBody>
      </p:sp>
      <p:sp>
        <p:nvSpPr>
          <p:cNvPr id="4" name="文本框 3">
            <a:extLst>
              <a:ext uri="{FF2B5EF4-FFF2-40B4-BE49-F238E27FC236}">
                <a16:creationId xmlns:a16="http://schemas.microsoft.com/office/drawing/2014/main" id="{77BB57C5-3916-15C9-DBD3-C92282DDFD46}"/>
              </a:ext>
            </a:extLst>
          </p:cNvPr>
          <p:cNvSpPr txBox="1"/>
          <p:nvPr/>
        </p:nvSpPr>
        <p:spPr>
          <a:xfrm>
            <a:off x="512064" y="1573020"/>
            <a:ext cx="4134465"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模型在训练时的用时对比</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sp>
        <p:nvSpPr>
          <p:cNvPr id="11" name="文本框 10">
            <a:extLst>
              <a:ext uri="{FF2B5EF4-FFF2-40B4-BE49-F238E27FC236}">
                <a16:creationId xmlns:a16="http://schemas.microsoft.com/office/drawing/2014/main" id="{042CED8B-30F0-A1BC-BB35-3B37801AC34F}"/>
              </a:ext>
            </a:extLst>
          </p:cNvPr>
          <p:cNvSpPr txBox="1"/>
          <p:nvPr/>
        </p:nvSpPr>
        <p:spPr>
          <a:xfrm>
            <a:off x="569925" y="2312237"/>
            <a:ext cx="3753694" cy="4111510"/>
          </a:xfrm>
          <a:prstGeom prst="rect">
            <a:avLst/>
          </a:prstGeom>
          <a:noFill/>
        </p:spPr>
        <p:txBody>
          <a:bodyPr wrap="square" rtlCol="0">
            <a:spAutoFit/>
          </a:bodyPr>
          <a:lstStyle/>
          <a:p>
            <a:pPr>
              <a:lnSpc>
                <a:spcPct val="150000"/>
              </a:lnSpc>
            </a:pPr>
            <a:r>
              <a:rPr kumimoji="1" lang="zh-CN" altLang="en-US" dirty="0">
                <a:solidFill>
                  <a:schemeClr val="tx1">
                    <a:lumMod val="75000"/>
                    <a:lumOff val="25000"/>
                  </a:schemeClr>
                </a:solidFill>
                <a:latin typeface="+mn-ea"/>
                <a:cs typeface="+mn-ea"/>
                <a:sym typeface="+mn-lt"/>
              </a:rPr>
              <a:t>每一个</a:t>
            </a:r>
            <a:r>
              <a:rPr kumimoji="1" lang="en-US" altLang="zh-CN" dirty="0">
                <a:solidFill>
                  <a:schemeClr val="tx1">
                    <a:lumMod val="75000"/>
                    <a:lumOff val="25000"/>
                  </a:schemeClr>
                </a:solidFill>
                <a:latin typeface="+mn-ea"/>
                <a:cs typeface="+mn-ea"/>
                <a:sym typeface="+mn-lt"/>
              </a:rPr>
              <a:t>epoch</a:t>
            </a:r>
            <a:r>
              <a:rPr kumimoji="1" lang="zh-CN" altLang="en-US" dirty="0">
                <a:solidFill>
                  <a:schemeClr val="tx1">
                    <a:lumMod val="75000"/>
                    <a:lumOff val="25000"/>
                  </a:schemeClr>
                </a:solidFill>
                <a:latin typeface="+mn-ea"/>
                <a:cs typeface="+mn-ea"/>
                <a:sym typeface="+mn-lt"/>
              </a:rPr>
              <a:t>都包含对训练集和验证集处理。尽管</a:t>
            </a:r>
            <a:r>
              <a:rPr kumimoji="1" lang="en-US" altLang="zh-CN" dirty="0" err="1">
                <a:solidFill>
                  <a:schemeClr val="tx1">
                    <a:lumMod val="75000"/>
                    <a:lumOff val="25000"/>
                  </a:schemeClr>
                </a:solidFill>
                <a:latin typeface="+mn-ea"/>
                <a:cs typeface="+mn-ea"/>
                <a:sym typeface="+mn-lt"/>
              </a:rPr>
              <a:t>EfficientNet</a:t>
            </a:r>
            <a:r>
              <a:rPr kumimoji="1" lang="zh-CN" altLang="en-US" dirty="0">
                <a:solidFill>
                  <a:schemeClr val="tx1">
                    <a:lumMod val="75000"/>
                    <a:lumOff val="25000"/>
                  </a:schemeClr>
                </a:solidFill>
                <a:latin typeface="+mn-ea"/>
                <a:cs typeface="+mn-ea"/>
                <a:sym typeface="+mn-lt"/>
              </a:rPr>
              <a:t>模型的平均每轮训练时间比</a:t>
            </a:r>
            <a:r>
              <a:rPr kumimoji="1" lang="en-US" altLang="zh-CN" dirty="0">
                <a:solidFill>
                  <a:schemeClr val="tx1">
                    <a:lumMod val="75000"/>
                    <a:lumOff val="25000"/>
                  </a:schemeClr>
                </a:solidFill>
                <a:latin typeface="+mn-ea"/>
                <a:cs typeface="+mn-ea"/>
                <a:sym typeface="+mn-lt"/>
              </a:rPr>
              <a:t>CNN</a:t>
            </a:r>
            <a:r>
              <a:rPr kumimoji="1" lang="zh-CN" altLang="en-US" dirty="0">
                <a:solidFill>
                  <a:schemeClr val="tx1">
                    <a:lumMod val="75000"/>
                    <a:lumOff val="25000"/>
                  </a:schemeClr>
                </a:solidFill>
                <a:latin typeface="+mn-ea"/>
                <a:cs typeface="+mn-ea"/>
                <a:sym typeface="+mn-lt"/>
              </a:rPr>
              <a:t>多，但并没有比</a:t>
            </a:r>
            <a:r>
              <a:rPr kumimoji="1" lang="en-US" altLang="zh-CN" dirty="0">
                <a:solidFill>
                  <a:schemeClr val="tx1">
                    <a:lumMod val="75000"/>
                    <a:lumOff val="25000"/>
                  </a:schemeClr>
                </a:solidFill>
                <a:latin typeface="+mn-ea"/>
                <a:cs typeface="+mn-ea"/>
                <a:sym typeface="+mn-lt"/>
              </a:rPr>
              <a:t>CNN</a:t>
            </a:r>
            <a:r>
              <a:rPr kumimoji="1" lang="zh-CN" altLang="en-US" dirty="0">
                <a:solidFill>
                  <a:schemeClr val="tx1">
                    <a:lumMod val="75000"/>
                    <a:lumOff val="25000"/>
                  </a:schemeClr>
                </a:solidFill>
                <a:latin typeface="+mn-ea"/>
                <a:cs typeface="+mn-ea"/>
                <a:sym typeface="+mn-lt"/>
              </a:rPr>
              <a:t>模型多很多。</a:t>
            </a:r>
            <a:r>
              <a:rPr kumimoji="1" lang="en-US" altLang="zh-CN" dirty="0">
                <a:solidFill>
                  <a:schemeClr val="tx1">
                    <a:lumMod val="75000"/>
                    <a:lumOff val="25000"/>
                  </a:schemeClr>
                </a:solidFill>
                <a:latin typeface="+mn-ea"/>
                <a:cs typeface="+mn-ea"/>
                <a:sym typeface="+mn-lt"/>
              </a:rPr>
              <a:t> </a:t>
            </a:r>
          </a:p>
          <a:p>
            <a:pPr>
              <a:lnSpc>
                <a:spcPct val="150000"/>
              </a:lnSpc>
            </a:pPr>
            <a:endParaRPr kumimoji="1" lang="en-US" altLang="zh-CN" dirty="0">
              <a:solidFill>
                <a:schemeClr val="tx1">
                  <a:lumMod val="75000"/>
                  <a:lumOff val="25000"/>
                </a:schemeClr>
              </a:solidFill>
              <a:latin typeface="+mn-ea"/>
              <a:cs typeface="+mn-ea"/>
              <a:sym typeface="+mn-lt"/>
            </a:endParaRPr>
          </a:p>
          <a:p>
            <a:pPr>
              <a:lnSpc>
                <a:spcPct val="150000"/>
              </a:lnSpc>
            </a:pPr>
            <a:r>
              <a:rPr kumimoji="1" lang="en-US" altLang="zh-CN" dirty="0" err="1">
                <a:solidFill>
                  <a:schemeClr val="tx1">
                    <a:lumMod val="75000"/>
                    <a:lumOff val="25000"/>
                  </a:schemeClr>
                </a:solidFill>
                <a:latin typeface="+mn-ea"/>
                <a:cs typeface="+mn-ea"/>
                <a:sym typeface="+mn-lt"/>
              </a:rPr>
              <a:t>EfficientNet</a:t>
            </a:r>
            <a:r>
              <a:rPr kumimoji="1" lang="zh-CN" altLang="en-US" dirty="0">
                <a:solidFill>
                  <a:schemeClr val="tx1">
                    <a:lumMod val="75000"/>
                    <a:lumOff val="25000"/>
                  </a:schemeClr>
                </a:solidFill>
                <a:latin typeface="+mn-ea"/>
                <a:cs typeface="+mn-ea"/>
                <a:sym typeface="+mn-lt"/>
              </a:rPr>
              <a:t>模型在快速训练的基础上实现更加精准和稳定的预测，这大大节约了时间成本。</a:t>
            </a:r>
            <a:endParaRPr kumimoji="1" lang="en-US" altLang="zh-CN"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zh-CN" altLang="en-US" sz="1600" dirty="0">
              <a:solidFill>
                <a:schemeClr val="tx1">
                  <a:lumMod val="75000"/>
                  <a:lumOff val="25000"/>
                </a:schemeClr>
              </a:solidFill>
              <a:latin typeface="+mn-ea"/>
              <a:cs typeface="+mn-ea"/>
              <a:sym typeface="+mn-lt"/>
            </a:endParaRPr>
          </a:p>
        </p:txBody>
      </p:sp>
      <p:graphicFrame>
        <p:nvGraphicFramePr>
          <p:cNvPr id="6" name="图表 5">
            <a:extLst>
              <a:ext uri="{FF2B5EF4-FFF2-40B4-BE49-F238E27FC236}">
                <a16:creationId xmlns:a16="http://schemas.microsoft.com/office/drawing/2014/main" id="{293017F7-FDEB-454E-82AF-4739A582F416}"/>
              </a:ext>
            </a:extLst>
          </p:cNvPr>
          <p:cNvGraphicFramePr>
            <a:graphicFrameLocks/>
          </p:cNvGraphicFramePr>
          <p:nvPr>
            <p:extLst>
              <p:ext uri="{D42A27DB-BD31-4B8C-83A1-F6EECF244321}">
                <p14:modId xmlns:p14="http://schemas.microsoft.com/office/powerpoint/2010/main" val="4223933266"/>
              </p:ext>
            </p:extLst>
          </p:nvPr>
        </p:nvGraphicFramePr>
        <p:xfrm>
          <a:off x="4767979" y="583954"/>
          <a:ext cx="7183615" cy="56900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938640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p:cNvSpPr txBox="1"/>
          <p:nvPr/>
        </p:nvSpPr>
        <p:spPr>
          <a:xfrm>
            <a:off x="569925" y="873258"/>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p>
        </p:txBody>
      </p:sp>
      <p:sp>
        <p:nvSpPr>
          <p:cNvPr id="8" name="文本框 7"/>
          <p:cNvSpPr txBox="1"/>
          <p:nvPr/>
        </p:nvSpPr>
        <p:spPr>
          <a:xfrm>
            <a:off x="512063" y="2145260"/>
            <a:ext cx="5741851" cy="4255396"/>
          </a:xfrm>
          <a:prstGeom prst="rect">
            <a:avLst/>
          </a:prstGeom>
          <a:noFill/>
        </p:spPr>
        <p:txBody>
          <a:bodyPr wrap="square" rtlCol="0">
            <a:spAutoFit/>
          </a:bodyPr>
          <a:lstStyle/>
          <a:p>
            <a:pPr>
              <a:lnSpc>
                <a:spcPct val="150000"/>
              </a:lnSpc>
            </a:pPr>
            <a:r>
              <a:rPr kumimoji="1" lang="zh-CN" altLang="en-US" sz="1400" dirty="0">
                <a:solidFill>
                  <a:schemeClr val="tx1">
                    <a:lumMod val="75000"/>
                    <a:lumOff val="25000"/>
                  </a:schemeClr>
                </a:solidFill>
                <a:latin typeface="+mn-ea"/>
                <a:cs typeface="+mn-ea"/>
                <a:sym typeface="+mn-lt"/>
              </a:rPr>
              <a:t>总的来说，</a:t>
            </a: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不仅在训练集中的整体性能展现出明显优势，在测试集中同样有着优秀的表现。</a:t>
            </a:r>
            <a:endParaRPr kumimoji="1" lang="en-US" altLang="zh-CN" sz="1400" dirty="0">
              <a:solidFill>
                <a:schemeClr val="tx1">
                  <a:lumMod val="75000"/>
                  <a:lumOff val="25000"/>
                </a:schemeClr>
              </a:solidFill>
              <a:latin typeface="+mn-ea"/>
              <a:cs typeface="+mn-ea"/>
              <a:sym typeface="+mn-lt"/>
            </a:endParaRPr>
          </a:p>
          <a:p>
            <a:pPr>
              <a:lnSpc>
                <a:spcPct val="150000"/>
              </a:lnSpc>
            </a:pP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zh-CN" altLang="en-US" sz="1400" dirty="0">
                <a:solidFill>
                  <a:schemeClr val="tx1">
                    <a:lumMod val="75000"/>
                    <a:lumOff val="25000"/>
                  </a:schemeClr>
                </a:solidFill>
                <a:latin typeface="+mn-ea"/>
                <a:cs typeface="+mn-ea"/>
                <a:sym typeface="+mn-lt"/>
              </a:rPr>
              <a:t>首先在检测准确性方面，</a:t>
            </a: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无论是使用</a:t>
            </a:r>
            <a:r>
              <a:rPr kumimoji="1" lang="en-US" altLang="zh-CN" sz="1400" dirty="0">
                <a:solidFill>
                  <a:schemeClr val="tx1">
                    <a:lumMod val="75000"/>
                    <a:lumOff val="25000"/>
                  </a:schemeClr>
                </a:solidFill>
                <a:latin typeface="+mn-ea"/>
                <a:cs typeface="+mn-ea"/>
                <a:sym typeface="+mn-lt"/>
              </a:rPr>
              <a:t>SGD</a:t>
            </a:r>
            <a:r>
              <a:rPr kumimoji="1" lang="zh-CN" altLang="en-US" sz="1400" dirty="0">
                <a:solidFill>
                  <a:schemeClr val="tx1">
                    <a:lumMod val="75000"/>
                    <a:lumOff val="25000"/>
                  </a:schemeClr>
                </a:solidFill>
                <a:latin typeface="+mn-ea"/>
                <a:cs typeface="+mn-ea"/>
                <a:sym typeface="+mn-lt"/>
              </a:rPr>
              <a:t>还是</a:t>
            </a:r>
            <a:r>
              <a:rPr kumimoji="1" lang="en-US" altLang="zh-CN" sz="1400" dirty="0">
                <a:solidFill>
                  <a:schemeClr val="tx1">
                    <a:lumMod val="75000"/>
                    <a:lumOff val="25000"/>
                  </a:schemeClr>
                </a:solidFill>
                <a:latin typeface="+mn-ea"/>
                <a:cs typeface="+mn-ea"/>
                <a:sym typeface="+mn-lt"/>
              </a:rPr>
              <a:t>Adam</a:t>
            </a:r>
            <a:r>
              <a:rPr kumimoji="1" lang="zh-CN" altLang="en-US" sz="1400" dirty="0">
                <a:solidFill>
                  <a:schemeClr val="tx1">
                    <a:lumMod val="75000"/>
                    <a:lumOff val="25000"/>
                  </a:schemeClr>
                </a:solidFill>
                <a:latin typeface="+mn-ea"/>
                <a:cs typeface="+mn-ea"/>
                <a:sym typeface="+mn-lt"/>
              </a:rPr>
              <a:t>优化器，都取得了较高的准确率，其中</a:t>
            </a:r>
            <a:r>
              <a:rPr kumimoji="1" lang="en-US" altLang="zh-CN" sz="1400" dirty="0">
                <a:solidFill>
                  <a:schemeClr val="tx1">
                    <a:lumMod val="75000"/>
                    <a:lumOff val="25000"/>
                  </a:schemeClr>
                </a:solidFill>
                <a:latin typeface="+mn-ea"/>
                <a:cs typeface="+mn-ea"/>
                <a:sym typeface="+mn-lt"/>
              </a:rPr>
              <a:t>Adam</a:t>
            </a:r>
            <a:r>
              <a:rPr kumimoji="1" lang="zh-CN" altLang="en-US" sz="1400" dirty="0">
                <a:solidFill>
                  <a:schemeClr val="tx1">
                    <a:lumMod val="75000"/>
                    <a:lumOff val="25000"/>
                  </a:schemeClr>
                </a:solidFill>
                <a:latin typeface="+mn-ea"/>
                <a:cs typeface="+mn-ea"/>
                <a:sym typeface="+mn-lt"/>
              </a:rPr>
              <a:t>版本更是达到了</a:t>
            </a:r>
            <a:r>
              <a:rPr kumimoji="1" lang="en-US" altLang="zh-CN" sz="1400" dirty="0">
                <a:solidFill>
                  <a:schemeClr val="tx1">
                    <a:lumMod val="75000"/>
                    <a:lumOff val="25000"/>
                  </a:schemeClr>
                </a:solidFill>
                <a:latin typeface="+mn-ea"/>
                <a:cs typeface="+mn-ea"/>
                <a:sym typeface="+mn-lt"/>
              </a:rPr>
              <a:t>94.60%</a:t>
            </a:r>
            <a:r>
              <a:rPr kumimoji="1" lang="zh-CN" altLang="en-US" sz="1400" dirty="0">
                <a:solidFill>
                  <a:schemeClr val="tx1">
                    <a:lumMod val="75000"/>
                    <a:lumOff val="25000"/>
                  </a:schemeClr>
                </a:solidFill>
                <a:latin typeface="+mn-ea"/>
                <a:cs typeface="+mn-ea"/>
                <a:sym typeface="+mn-lt"/>
              </a:rPr>
              <a:t>的优秀表现。</a:t>
            </a:r>
            <a:endParaRPr kumimoji="1" lang="en-US" altLang="zh-CN" sz="1400" dirty="0">
              <a:solidFill>
                <a:schemeClr val="tx1">
                  <a:lumMod val="75000"/>
                  <a:lumOff val="25000"/>
                </a:schemeClr>
              </a:solidFill>
              <a:latin typeface="+mn-ea"/>
              <a:cs typeface="+mn-ea"/>
              <a:sym typeface="+mn-lt"/>
            </a:endParaRPr>
          </a:p>
          <a:p>
            <a:pPr>
              <a:lnSpc>
                <a:spcPct val="150000"/>
              </a:lnSpc>
            </a:pP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zh-CN" altLang="en-US" sz="1400" dirty="0">
                <a:solidFill>
                  <a:schemeClr val="tx1">
                    <a:lumMod val="75000"/>
                    <a:lumOff val="25000"/>
                  </a:schemeClr>
                </a:solidFill>
                <a:latin typeface="+mn-ea"/>
                <a:cs typeface="+mn-ea"/>
                <a:sym typeface="+mn-lt"/>
              </a:rPr>
              <a:t>在计算资源消耗方面，</a:t>
            </a: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的</a:t>
            </a:r>
            <a:r>
              <a:rPr kumimoji="1" lang="en-US" altLang="zh-CN" sz="1400" dirty="0">
                <a:solidFill>
                  <a:schemeClr val="tx1">
                    <a:lumMod val="75000"/>
                    <a:lumOff val="25000"/>
                  </a:schemeClr>
                </a:solidFill>
                <a:latin typeface="+mn-ea"/>
                <a:cs typeface="+mn-ea"/>
                <a:sym typeface="+mn-lt"/>
              </a:rPr>
              <a:t>FLOPs</a:t>
            </a:r>
            <a:r>
              <a:rPr kumimoji="1" lang="zh-CN" altLang="en-US" sz="1400" dirty="0">
                <a:solidFill>
                  <a:schemeClr val="tx1">
                    <a:lumMod val="75000"/>
                    <a:lumOff val="25000"/>
                  </a:schemeClr>
                </a:solidFill>
                <a:latin typeface="+mn-ea"/>
                <a:cs typeface="+mn-ea"/>
                <a:sym typeface="+mn-lt"/>
              </a:rPr>
              <a:t>（浮点运算次数）为</a:t>
            </a:r>
            <a:r>
              <a:rPr kumimoji="1" lang="en-US" altLang="zh-CN" sz="1400" dirty="0">
                <a:solidFill>
                  <a:schemeClr val="tx1">
                    <a:lumMod val="75000"/>
                    <a:lumOff val="25000"/>
                  </a:schemeClr>
                </a:solidFill>
                <a:latin typeface="+mn-ea"/>
                <a:cs typeface="+mn-ea"/>
                <a:sym typeface="+mn-lt"/>
              </a:rPr>
              <a:t>6.5848G</a:t>
            </a:r>
            <a:r>
              <a:rPr kumimoji="1" lang="zh-CN" altLang="en-US" sz="1400" dirty="0">
                <a:solidFill>
                  <a:schemeClr val="tx1">
                    <a:lumMod val="75000"/>
                    <a:lumOff val="25000"/>
                  </a:schemeClr>
                </a:solidFill>
                <a:latin typeface="+mn-ea"/>
                <a:cs typeface="+mn-ea"/>
                <a:sym typeface="+mn-lt"/>
              </a:rPr>
              <a:t>，仅为</a:t>
            </a:r>
            <a:r>
              <a:rPr kumimoji="1" lang="en-US" altLang="zh-CN" sz="1400" dirty="0">
                <a:solidFill>
                  <a:schemeClr val="tx1">
                    <a:lumMod val="75000"/>
                    <a:lumOff val="25000"/>
                  </a:schemeClr>
                </a:solidFill>
                <a:latin typeface="+mn-ea"/>
                <a:cs typeface="+mn-ea"/>
                <a:sym typeface="+mn-lt"/>
              </a:rPr>
              <a:t>CNN</a:t>
            </a:r>
            <a:r>
              <a:rPr kumimoji="1" lang="zh-CN" altLang="en-US" sz="1400" dirty="0">
                <a:solidFill>
                  <a:schemeClr val="tx1">
                    <a:lumMod val="75000"/>
                    <a:lumOff val="25000"/>
                  </a:schemeClr>
                </a:solidFill>
                <a:latin typeface="+mn-ea"/>
                <a:cs typeface="+mn-ea"/>
                <a:sym typeface="+mn-lt"/>
              </a:rPr>
              <a:t>模型的三分之一左右，同时参数数量也更少，为</a:t>
            </a:r>
            <a:r>
              <a:rPr kumimoji="1" lang="en-US" altLang="zh-CN" sz="1400" dirty="0">
                <a:solidFill>
                  <a:schemeClr val="tx1">
                    <a:lumMod val="75000"/>
                    <a:lumOff val="25000"/>
                  </a:schemeClr>
                </a:solidFill>
                <a:latin typeface="+mn-ea"/>
                <a:cs typeface="+mn-ea"/>
                <a:sym typeface="+mn-lt"/>
              </a:rPr>
              <a:t>4.0101M</a:t>
            </a:r>
            <a:r>
              <a:rPr kumimoji="1" lang="zh-CN" altLang="en-US" sz="1400" dirty="0">
                <a:solidFill>
                  <a:schemeClr val="tx1">
                    <a:lumMod val="75000"/>
                    <a:lumOff val="25000"/>
                  </a:schemeClr>
                </a:solidFill>
                <a:latin typeface="+mn-ea"/>
                <a:cs typeface="+mn-ea"/>
                <a:sym typeface="+mn-lt"/>
              </a:rPr>
              <a:t>。这些数据表明，</a:t>
            </a: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不仅保持了较高的检测精度，还大幅提升了模型的运行效率，在实际应用中具有更强的实用价值。特别是在召回率（</a:t>
            </a:r>
            <a:r>
              <a:rPr kumimoji="1" lang="en-US" altLang="zh-CN" sz="1400" dirty="0">
                <a:solidFill>
                  <a:schemeClr val="tx1">
                    <a:lumMod val="75000"/>
                    <a:lumOff val="25000"/>
                  </a:schemeClr>
                </a:solidFill>
                <a:latin typeface="+mn-ea"/>
                <a:cs typeface="+mn-ea"/>
                <a:sym typeface="+mn-lt"/>
              </a:rPr>
              <a:t>TPR</a:t>
            </a:r>
            <a:r>
              <a:rPr kumimoji="1" lang="zh-CN" altLang="en-US" sz="1400" dirty="0">
                <a:solidFill>
                  <a:schemeClr val="tx1">
                    <a:lumMod val="75000"/>
                    <a:lumOff val="25000"/>
                  </a:schemeClr>
                </a:solidFill>
                <a:latin typeface="+mn-ea"/>
                <a:cs typeface="+mn-ea"/>
                <a:sym typeface="+mn-lt"/>
              </a:rPr>
              <a:t>）和精确率（</a:t>
            </a:r>
            <a:r>
              <a:rPr kumimoji="1" lang="en-US" altLang="zh-CN" sz="1400" dirty="0">
                <a:solidFill>
                  <a:schemeClr val="tx1">
                    <a:lumMod val="75000"/>
                    <a:lumOff val="25000"/>
                  </a:schemeClr>
                </a:solidFill>
                <a:latin typeface="+mn-ea"/>
                <a:cs typeface="+mn-ea"/>
                <a:sym typeface="+mn-lt"/>
              </a:rPr>
              <a:t>PPV</a:t>
            </a:r>
            <a:r>
              <a:rPr kumimoji="1" lang="zh-CN" altLang="en-US" sz="1400" dirty="0">
                <a:solidFill>
                  <a:schemeClr val="tx1">
                    <a:lumMod val="75000"/>
                    <a:lumOff val="25000"/>
                  </a:schemeClr>
                </a:solidFill>
                <a:latin typeface="+mn-ea"/>
                <a:cs typeface="+mn-ea"/>
                <a:sym typeface="+mn-lt"/>
              </a:rPr>
              <a:t>）的平衡上，</a:t>
            </a:r>
            <a:r>
              <a:rPr kumimoji="1" lang="en-US" altLang="zh-CN" sz="1400" dirty="0" err="1">
                <a:solidFill>
                  <a:schemeClr val="tx1">
                    <a:lumMod val="75000"/>
                    <a:lumOff val="25000"/>
                  </a:schemeClr>
                </a:solidFill>
                <a:latin typeface="+mn-ea"/>
                <a:cs typeface="+mn-ea"/>
                <a:sym typeface="+mn-lt"/>
              </a:rPr>
              <a:t>EfficientNet</a:t>
            </a:r>
            <a:r>
              <a:rPr kumimoji="1" lang="en-US" altLang="zh-CN" sz="1400" dirty="0">
                <a:solidFill>
                  <a:schemeClr val="tx1">
                    <a:lumMod val="75000"/>
                    <a:lumOff val="25000"/>
                  </a:schemeClr>
                </a:solidFill>
                <a:latin typeface="+mn-ea"/>
                <a:cs typeface="+mn-ea"/>
                <a:sym typeface="+mn-lt"/>
              </a:rPr>
              <a:t>-Adam</a:t>
            </a:r>
            <a:r>
              <a:rPr kumimoji="1" lang="zh-CN" altLang="en-US" sz="1400" dirty="0">
                <a:solidFill>
                  <a:schemeClr val="tx1">
                    <a:lumMod val="75000"/>
                    <a:lumOff val="25000"/>
                  </a:schemeClr>
                </a:solidFill>
                <a:latin typeface="+mn-ea"/>
                <a:cs typeface="+mn-ea"/>
                <a:sym typeface="+mn-lt"/>
              </a:rPr>
              <a:t>版本都达到了</a:t>
            </a:r>
            <a:r>
              <a:rPr kumimoji="1" lang="en-US" altLang="zh-CN" sz="1400" dirty="0">
                <a:solidFill>
                  <a:schemeClr val="tx1">
                    <a:lumMod val="75000"/>
                    <a:lumOff val="25000"/>
                  </a:schemeClr>
                </a:solidFill>
                <a:latin typeface="+mn-ea"/>
                <a:cs typeface="+mn-ea"/>
                <a:sym typeface="+mn-lt"/>
              </a:rPr>
              <a:t>90%</a:t>
            </a:r>
            <a:r>
              <a:rPr kumimoji="1" lang="zh-CN" altLang="en-US" sz="1400" dirty="0">
                <a:solidFill>
                  <a:schemeClr val="tx1">
                    <a:lumMod val="75000"/>
                    <a:lumOff val="25000"/>
                  </a:schemeClr>
                </a:solidFill>
                <a:latin typeface="+mn-ea"/>
                <a:cs typeface="+mn-ea"/>
                <a:sym typeface="+mn-lt"/>
              </a:rPr>
              <a:t>以上的优秀水平，显示出更好的综合性能。</a:t>
            </a:r>
          </a:p>
        </p:txBody>
      </p:sp>
      <p:sp>
        <p:nvSpPr>
          <p:cNvPr id="4" name="文本框 3"/>
          <p:cNvSpPr txBox="1"/>
          <p:nvPr/>
        </p:nvSpPr>
        <p:spPr>
          <a:xfrm>
            <a:off x="512064" y="157302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模型性能总结分析</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graphicFrame>
        <p:nvGraphicFramePr>
          <p:cNvPr id="5" name="内容占位符 3"/>
          <p:cNvGraphicFramePr/>
          <p:nvPr/>
        </p:nvGraphicFramePr>
        <p:xfrm>
          <a:off x="6253915" y="744311"/>
          <a:ext cx="4925690" cy="5301857"/>
        </p:xfrm>
        <a:graphic>
          <a:graphicData uri="http://schemas.openxmlformats.org/drawingml/2006/table">
            <a:tbl>
              <a:tblPr firstRow="1" bandRow="1">
                <a:tableStyleId>{5C22544A-7EE6-4342-B048-85BDC9FD1C3A}</a:tableStyleId>
              </a:tblPr>
              <a:tblGrid>
                <a:gridCol w="1381760">
                  <a:extLst>
                    <a:ext uri="{9D8B030D-6E8A-4147-A177-3AD203B41FA5}">
                      <a16:colId xmlns:a16="http://schemas.microsoft.com/office/drawing/2014/main" val="20000"/>
                    </a:ext>
                  </a:extLst>
                </a:gridCol>
                <a:gridCol w="861224">
                  <a:extLst>
                    <a:ext uri="{9D8B030D-6E8A-4147-A177-3AD203B41FA5}">
                      <a16:colId xmlns:a16="http://schemas.microsoft.com/office/drawing/2014/main" val="20001"/>
                    </a:ext>
                  </a:extLst>
                </a:gridCol>
                <a:gridCol w="867458">
                  <a:extLst>
                    <a:ext uri="{9D8B030D-6E8A-4147-A177-3AD203B41FA5}">
                      <a16:colId xmlns:a16="http://schemas.microsoft.com/office/drawing/2014/main" val="20002"/>
                    </a:ext>
                  </a:extLst>
                </a:gridCol>
                <a:gridCol w="874433">
                  <a:extLst>
                    <a:ext uri="{9D8B030D-6E8A-4147-A177-3AD203B41FA5}">
                      <a16:colId xmlns:a16="http://schemas.microsoft.com/office/drawing/2014/main" val="20003"/>
                    </a:ext>
                  </a:extLst>
                </a:gridCol>
                <a:gridCol w="940815">
                  <a:extLst>
                    <a:ext uri="{9D8B030D-6E8A-4147-A177-3AD203B41FA5}">
                      <a16:colId xmlns:a16="http://schemas.microsoft.com/office/drawing/2014/main" val="20004"/>
                    </a:ext>
                  </a:extLst>
                </a:gridCol>
              </a:tblGrid>
              <a:tr h="269462">
                <a:tc>
                  <a:txBody>
                    <a:bodyPr/>
                    <a:lstStyle/>
                    <a:p>
                      <a:pPr algn="ctr">
                        <a:lnSpc>
                          <a:spcPts val="1800"/>
                        </a:lnSpc>
                      </a:pPr>
                      <a:r>
                        <a:rPr lang="zh-CN" altLang="en-US" sz="1600" b="1" dirty="0">
                          <a:effectLst/>
                        </a:rPr>
                        <a:t>特性</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a:lnSpc>
                          <a:spcPts val="1800"/>
                        </a:lnSpc>
                      </a:pPr>
                      <a:r>
                        <a:rPr lang="en-US" sz="1600" b="1" dirty="0">
                          <a:effectLst/>
                        </a:rPr>
                        <a:t>CNN</a:t>
                      </a:r>
                      <a:endParaRPr lang="zh-CN" altLang="en-US" sz="1600" b="1"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a:lnSpc>
                          <a:spcPts val="1800"/>
                        </a:lnSpc>
                      </a:pPr>
                      <a:r>
                        <a:rPr lang="en-US" sz="1600" b="1" dirty="0" err="1">
                          <a:effectLst/>
                        </a:rPr>
                        <a:t>EfficientNet</a:t>
                      </a:r>
                      <a:endParaRPr lang="zh-CN" altLang="en-US" sz="1600" b="1"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0"/>
                  </a:ext>
                </a:extLst>
              </a:tr>
              <a:tr h="1008424">
                <a:tc>
                  <a:txBody>
                    <a:bodyPr/>
                    <a:lstStyle/>
                    <a:p>
                      <a:pPr marL="0" algn="ctr" defTabSz="914400" rtl="0" eaLnBrk="1" latinLnBrk="0" hangingPunct="1">
                        <a:lnSpc>
                          <a:spcPts val="1800"/>
                        </a:lnSpc>
                      </a:pPr>
                      <a:r>
                        <a:rPr lang="zh-CN" altLang="en-US" sz="1600" b="1" kern="1200" dirty="0">
                          <a:solidFill>
                            <a:schemeClr val="dk1"/>
                          </a:solidFill>
                          <a:effectLst/>
                          <a:latin typeface="+mn-lt"/>
                          <a:ea typeface="+mn-ea"/>
                          <a:cs typeface="+mn-cs"/>
                        </a:rPr>
                        <a:t>优化器</a:t>
                      </a:r>
                      <a:endParaRPr lang="en-US" sz="1600" b="1" kern="1200" dirty="0">
                        <a:solidFill>
                          <a:schemeClr val="dk1"/>
                        </a:solidFill>
                        <a:effectLst/>
                        <a:latin typeface="+mn-lt"/>
                        <a:ea typeface="+mn-ea"/>
                        <a:cs typeface="+mn-cs"/>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SGD</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Adam</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SGD</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Adam</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24143">
                <a:tc>
                  <a:txBody>
                    <a:bodyPr/>
                    <a:lstStyle/>
                    <a:p>
                      <a:pPr algn="ctr">
                        <a:lnSpc>
                          <a:spcPts val="1800"/>
                        </a:lnSpc>
                      </a:pPr>
                      <a:r>
                        <a:rPr lang="zh-CN" altLang="en-US" sz="1600" b="1" dirty="0">
                          <a:effectLst/>
                        </a:rPr>
                        <a:t>准确率 </a:t>
                      </a:r>
                      <a:r>
                        <a:rPr lang="en-US" altLang="zh-CN" sz="1600" b="1" dirty="0">
                          <a:effectLst/>
                        </a:rPr>
                        <a:t>(Accuracy)</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85.15%</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76.91%</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88.09%</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ctr"/>
                      <a:r>
                        <a:rPr lang="en-US" altLang="zh-CN" sz="1600">
                          <a:solidFill>
                            <a:srgbClr val="000000"/>
                          </a:solidFill>
                        </a:rPr>
                        <a:t>94.60%</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24143">
                <a:tc>
                  <a:txBody>
                    <a:bodyPr/>
                    <a:lstStyle/>
                    <a:p>
                      <a:pPr algn="ctr">
                        <a:lnSpc>
                          <a:spcPts val="1800"/>
                        </a:lnSpc>
                      </a:pPr>
                      <a:r>
                        <a:rPr lang="zh-CN" altLang="en-US" sz="1600" b="1" dirty="0">
                          <a:effectLst/>
                        </a:rPr>
                        <a:t>精确率 </a:t>
                      </a:r>
                      <a:r>
                        <a:rPr lang="en-US" altLang="zh-CN" sz="1600" b="1" dirty="0">
                          <a:effectLst/>
                        </a:rPr>
                        <a:t>(PPV)</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77.37%</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a:effectLst/>
                        </a:rPr>
                        <a:t>41.29%</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76.66%</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ctr"/>
                      <a:r>
                        <a:rPr lang="en-US" altLang="zh-CN" sz="1600">
                          <a:solidFill>
                            <a:srgbClr val="000000"/>
                          </a:solidFill>
                        </a:rPr>
                        <a:t>92.57%</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24143">
                <a:tc>
                  <a:txBody>
                    <a:bodyPr/>
                    <a:lstStyle/>
                    <a:p>
                      <a:pPr algn="ctr">
                        <a:lnSpc>
                          <a:spcPts val="1800"/>
                        </a:lnSpc>
                      </a:pPr>
                      <a:r>
                        <a:rPr lang="zh-CN" altLang="en-US" sz="1600" b="1" dirty="0">
                          <a:effectLst/>
                        </a:rPr>
                        <a:t>召回率 </a:t>
                      </a:r>
                      <a:r>
                        <a:rPr lang="en-US" altLang="zh-CN" sz="1600" b="1" dirty="0">
                          <a:effectLst/>
                        </a:rPr>
                        <a:t>(TPR)</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a:effectLst/>
                        </a:rPr>
                        <a:t>80.15%</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86.80%</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88.26%</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ctr"/>
                      <a:r>
                        <a:rPr lang="en-US" altLang="zh-CN" sz="1600">
                          <a:solidFill>
                            <a:srgbClr val="000000"/>
                          </a:solidFill>
                        </a:rPr>
                        <a:t>92.24%</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33807">
                <a:tc>
                  <a:txBody>
                    <a:bodyPr/>
                    <a:lstStyle/>
                    <a:p>
                      <a:pPr algn="ctr">
                        <a:lnSpc>
                          <a:spcPts val="1800"/>
                        </a:lnSpc>
                      </a:pPr>
                      <a:r>
                        <a:rPr lang="zh-CN" altLang="en-US" sz="1600" b="1" dirty="0">
                          <a:effectLst/>
                        </a:rPr>
                        <a:t>真负率</a:t>
                      </a:r>
                      <a:endParaRPr lang="en-US" altLang="zh-CN" sz="1600" b="1" dirty="0">
                        <a:effectLst/>
                      </a:endParaRPr>
                    </a:p>
                    <a:p>
                      <a:pPr algn="ctr">
                        <a:lnSpc>
                          <a:spcPts val="1800"/>
                        </a:lnSpc>
                      </a:pPr>
                      <a:r>
                        <a:rPr lang="en-US" sz="1600" b="1" dirty="0">
                          <a:effectLst/>
                        </a:rPr>
                        <a:t>(</a:t>
                      </a:r>
                      <a:r>
                        <a:rPr lang="en-US" altLang="zh-CN" sz="1600" b="1" dirty="0">
                          <a:effectLst/>
                        </a:rPr>
                        <a:t>TNR)</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a:effectLst/>
                        </a:rPr>
                        <a:t>89.44%</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96.54%</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sym typeface="+mn-ea"/>
                        </a:rPr>
                        <a:t>94.38%</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sym typeface="+mn-ea"/>
                        </a:rPr>
                        <a:t>95.71%</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732366">
                <a:tc>
                  <a:txBody>
                    <a:bodyPr/>
                    <a:lstStyle/>
                    <a:p>
                      <a:pPr algn="ctr">
                        <a:lnSpc>
                          <a:spcPts val="1800"/>
                        </a:lnSpc>
                      </a:pPr>
                      <a:r>
                        <a:rPr lang="en-US" altLang="zh-CN" sz="1600" b="1">
                          <a:effectLst/>
                        </a:rPr>
                        <a:t>FLOPs </a:t>
                      </a:r>
                    </a:p>
                    <a:p>
                      <a:pPr algn="ctr">
                        <a:lnSpc>
                          <a:spcPts val="1800"/>
                        </a:lnSpc>
                      </a:pPr>
                      <a:r>
                        <a:rPr lang="en-US" altLang="zh-CN" sz="1600" b="1">
                          <a:effectLst/>
                        </a:rPr>
                        <a:t>(</a:t>
                      </a:r>
                      <a:r>
                        <a:rPr lang="zh-CN" altLang="en-US" sz="1600" b="1">
                          <a:effectLst/>
                        </a:rPr>
                        <a:t>浮点运算次数</a:t>
                      </a:r>
                      <a:r>
                        <a:rPr lang="en-US" altLang="zh-CN" sz="1600" b="1">
                          <a:effectLst/>
                        </a:rPr>
                        <a:t>)</a:t>
                      </a:r>
                      <a:endParaRPr lang="zh-CN" altLang="en-US" sz="160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b="0" i="0" kern="1200" dirty="0">
                          <a:solidFill>
                            <a:schemeClr val="dk1"/>
                          </a:solidFill>
                          <a:effectLst/>
                          <a:latin typeface="+mn-lt"/>
                          <a:ea typeface="+mn-ea"/>
                          <a:cs typeface="+mn-cs"/>
                        </a:rPr>
                        <a:t>20.1941 G</a:t>
                      </a:r>
                      <a:endParaRPr 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sz="1600" dirty="0">
                          <a:effectLst/>
                        </a:rPr>
                        <a:t>6.5848 G</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35004">
                <a:tc>
                  <a:txBody>
                    <a:bodyPr/>
                    <a:lstStyle/>
                    <a:p>
                      <a:pPr algn="ctr">
                        <a:lnSpc>
                          <a:spcPts val="1800"/>
                        </a:lnSpc>
                      </a:pPr>
                      <a:r>
                        <a:rPr lang="zh-CN" altLang="en-US" sz="1600" b="1">
                          <a:effectLst/>
                        </a:rPr>
                        <a:t>参数数量</a:t>
                      </a:r>
                      <a:endParaRPr lang="zh-CN" altLang="en-US" sz="160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sz="1600" dirty="0">
                          <a:effectLst/>
                        </a:rPr>
                        <a:t>5.0875 M</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dirty="0">
                          <a:effectLst/>
                        </a:rPr>
                        <a:t>4.0101M</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24143">
                <a:tc>
                  <a:txBody>
                    <a:bodyPr/>
                    <a:lstStyle/>
                    <a:p>
                      <a:pPr algn="ctr">
                        <a:lnSpc>
                          <a:spcPts val="1800"/>
                        </a:lnSpc>
                      </a:pPr>
                      <a:r>
                        <a:rPr lang="zh-CN" altLang="en-US" sz="1600" b="1" dirty="0">
                          <a:effectLst/>
                        </a:rPr>
                        <a:t>最终吞吐量</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dirty="0">
                          <a:effectLst/>
                        </a:rPr>
                        <a:t>2000+</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dirty="0">
                          <a:effectLst/>
                        </a:rPr>
                        <a:t>1000+</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6" name="文本框 5">
            <a:extLst>
              <a:ext uri="{FF2B5EF4-FFF2-40B4-BE49-F238E27FC236}">
                <a16:creationId xmlns:a16="http://schemas.microsoft.com/office/drawing/2014/main" id="{319CAC3F-C586-1A89-6158-DA12F6F093FA}"/>
              </a:ext>
            </a:extLst>
          </p:cNvPr>
          <p:cNvSpPr txBox="1"/>
          <p:nvPr/>
        </p:nvSpPr>
        <p:spPr>
          <a:xfrm>
            <a:off x="7950096" y="343657"/>
            <a:ext cx="2056789" cy="338554"/>
          </a:xfrm>
          <a:prstGeom prst="rect">
            <a:avLst/>
          </a:prstGeom>
          <a:noFill/>
        </p:spPr>
        <p:txBody>
          <a:bodyPr wrap="square" rtlCol="0">
            <a:spAutoFit/>
          </a:bodyPr>
          <a:lstStyle/>
          <a:p>
            <a:r>
              <a:rPr lang="zh-CN" altLang="en-US" sz="1600" dirty="0"/>
              <a:t>模型测试后的结果</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28655"/>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699247" y="1304366"/>
            <a:ext cx="3695481" cy="3939988"/>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1" y="2151531"/>
            <a:ext cx="4020670" cy="2245659"/>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263330" y="2630904"/>
            <a:ext cx="2666436" cy="769441"/>
          </a:xfrm>
          <a:prstGeom prst="rect">
            <a:avLst/>
          </a:prstGeom>
          <a:noFill/>
        </p:spPr>
        <p:txBody>
          <a:bodyPr wrap="none" rtlCol="0">
            <a:spAutoFit/>
          </a:bodyPr>
          <a:lstStyle/>
          <a:p>
            <a:r>
              <a:rPr kumimoji="1" lang="en-US" altLang="zh-CN" sz="4400" dirty="0">
                <a:solidFill>
                  <a:schemeClr val="bg1"/>
                </a:solidFill>
                <a:latin typeface="+mj-ea"/>
                <a:ea typeface="+mj-ea"/>
              </a:rPr>
              <a:t>CONTENTS</a:t>
            </a:r>
            <a:endParaRPr kumimoji="1" lang="zh-CN" altLang="en-US" sz="4400" dirty="0">
              <a:solidFill>
                <a:schemeClr val="bg1"/>
              </a:solidFill>
              <a:latin typeface="+mj-ea"/>
              <a:ea typeface="+mj-ea"/>
            </a:endParaRPr>
          </a:p>
        </p:txBody>
      </p:sp>
      <p:sp>
        <p:nvSpPr>
          <p:cNvPr id="7" name="文本框 6"/>
          <p:cNvSpPr txBox="1"/>
          <p:nvPr/>
        </p:nvSpPr>
        <p:spPr>
          <a:xfrm>
            <a:off x="5801175" y="903282"/>
            <a:ext cx="4984378" cy="4224683"/>
          </a:xfrm>
          <a:prstGeom prst="rect">
            <a:avLst/>
          </a:prstGeom>
          <a:noFill/>
        </p:spPr>
        <p:txBody>
          <a:bodyPr wrap="none" rtlCol="0">
            <a:spAutoFit/>
          </a:bodyPr>
          <a:lstStyle/>
          <a:p>
            <a:pPr>
              <a:lnSpc>
                <a:spcPct val="250000"/>
              </a:lnSpc>
            </a:pPr>
            <a:r>
              <a:rPr kumimoji="1" lang="en-US" altLang="zh-CN" sz="2800" dirty="0">
                <a:solidFill>
                  <a:schemeClr val="bg1"/>
                </a:solidFill>
                <a:latin typeface="+mj-ea"/>
                <a:ea typeface="+mj-ea"/>
              </a:rPr>
              <a:t>Part Ⅰ. </a:t>
            </a:r>
            <a:r>
              <a:rPr kumimoji="1" lang="zh-CN" altLang="en-US" sz="2800" dirty="0">
                <a:solidFill>
                  <a:schemeClr val="bg1"/>
                </a:solidFill>
                <a:latin typeface="+mj-ea"/>
                <a:ea typeface="+mj-ea"/>
              </a:rPr>
              <a:t>项目框架及应用场景</a:t>
            </a:r>
          </a:p>
          <a:p>
            <a:pPr>
              <a:lnSpc>
                <a:spcPct val="250000"/>
              </a:lnSpc>
            </a:pPr>
            <a:r>
              <a:rPr kumimoji="1" lang="en-US" altLang="zh-CN" sz="2800" dirty="0">
                <a:solidFill>
                  <a:schemeClr val="bg1"/>
                </a:solidFill>
                <a:latin typeface="+mj-ea"/>
                <a:ea typeface="+mj-ea"/>
              </a:rPr>
              <a:t>Part Ⅱ. </a:t>
            </a:r>
            <a:r>
              <a:rPr kumimoji="1" lang="zh-CN" altLang="en-US" sz="2800" dirty="0">
                <a:solidFill>
                  <a:schemeClr val="bg1"/>
                </a:solidFill>
                <a:latin typeface="+mj-ea"/>
                <a:ea typeface="+mj-ea"/>
              </a:rPr>
              <a:t>模型评估及优化器选择</a:t>
            </a:r>
            <a:endParaRPr kumimoji="1" lang="en-US" altLang="zh-CN" sz="2800" dirty="0">
              <a:solidFill>
                <a:schemeClr val="bg1"/>
              </a:solidFill>
              <a:latin typeface="+mj-ea"/>
              <a:ea typeface="+mj-ea"/>
            </a:endParaRPr>
          </a:p>
          <a:p>
            <a:pPr>
              <a:lnSpc>
                <a:spcPct val="250000"/>
              </a:lnSpc>
            </a:pPr>
            <a:r>
              <a:rPr kumimoji="1" lang="en-US" altLang="zh-CN" sz="2800" dirty="0">
                <a:solidFill>
                  <a:schemeClr val="bg1"/>
                </a:solidFill>
                <a:latin typeface="+mj-ea"/>
                <a:ea typeface="+mj-ea"/>
              </a:rPr>
              <a:t>Part Ⅲ. </a:t>
            </a:r>
            <a:r>
              <a:rPr kumimoji="1" lang="zh-CN" altLang="en-US" sz="2800" dirty="0">
                <a:solidFill>
                  <a:schemeClr val="bg1"/>
                </a:solidFill>
                <a:latin typeface="+mj-ea"/>
                <a:ea typeface="+mj-ea"/>
              </a:rPr>
              <a:t>代码运行展示</a:t>
            </a:r>
            <a:endParaRPr kumimoji="1" lang="en-US" altLang="zh-CN" sz="2800" dirty="0">
              <a:solidFill>
                <a:schemeClr val="bg1"/>
              </a:solidFill>
              <a:latin typeface="+mj-ea"/>
              <a:ea typeface="+mj-ea"/>
            </a:endParaRPr>
          </a:p>
          <a:p>
            <a:pPr>
              <a:lnSpc>
                <a:spcPct val="250000"/>
              </a:lnSpc>
            </a:pPr>
            <a:r>
              <a:rPr kumimoji="1" lang="en-US" altLang="zh-CN" sz="2800" dirty="0">
                <a:solidFill>
                  <a:schemeClr val="bg1"/>
                </a:solidFill>
                <a:latin typeface="+mj-ea"/>
                <a:ea typeface="+mj-ea"/>
              </a:rPr>
              <a:t>Part IV. </a:t>
            </a:r>
            <a:r>
              <a:rPr kumimoji="1" lang="zh-CN" altLang="en-US" sz="2800" dirty="0">
                <a:solidFill>
                  <a:schemeClr val="bg1"/>
                </a:solidFill>
                <a:latin typeface="+mj-ea"/>
                <a:ea typeface="+mj-ea"/>
              </a:rPr>
              <a:t>收获与未来改进方向</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p:cNvSpPr txBox="1"/>
          <p:nvPr/>
        </p:nvSpPr>
        <p:spPr>
          <a:xfrm>
            <a:off x="597865" y="868813"/>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p>
        </p:txBody>
      </p:sp>
      <p:sp>
        <p:nvSpPr>
          <p:cNvPr id="8" name="文本框 7"/>
          <p:cNvSpPr txBox="1"/>
          <p:nvPr/>
        </p:nvSpPr>
        <p:spPr>
          <a:xfrm>
            <a:off x="351499" y="2096240"/>
            <a:ext cx="5389371" cy="4578561"/>
          </a:xfrm>
          <a:prstGeom prst="rect">
            <a:avLst/>
          </a:prstGeom>
          <a:noFill/>
        </p:spPr>
        <p:txBody>
          <a:bodyPr wrap="square" rtlCol="0">
            <a:spAutoFit/>
          </a:bodyPr>
          <a:lstStyle/>
          <a:p>
            <a:pPr>
              <a:lnSpc>
                <a:spcPct val="150000"/>
              </a:lnSpc>
            </a:pPr>
            <a:r>
              <a:rPr kumimoji="1" lang="zh-CN" altLang="en-US" sz="1400" dirty="0">
                <a:solidFill>
                  <a:schemeClr val="tx1">
                    <a:lumMod val="75000"/>
                    <a:lumOff val="25000"/>
                  </a:schemeClr>
                </a:solidFill>
                <a:latin typeface="+mn-ea"/>
                <a:cs typeface="+mn-ea"/>
                <a:sym typeface="+mn-lt"/>
              </a:rPr>
              <a:t>从四个模型的混淆矩阵可以清晰地看出它们在深度伪造检测任务上的表现差异。</a:t>
            </a:r>
            <a:endParaRPr kumimoji="1" lang="en-US" altLang="zh-CN" sz="1400" dirty="0">
              <a:solidFill>
                <a:schemeClr val="tx1">
                  <a:lumMod val="75000"/>
                  <a:lumOff val="25000"/>
                </a:schemeClr>
              </a:solidFill>
              <a:latin typeface="+mn-ea"/>
              <a:cs typeface="+mn-ea"/>
              <a:sym typeface="+mn-lt"/>
            </a:endParaRPr>
          </a:p>
          <a:p>
            <a:pPr>
              <a:lnSpc>
                <a:spcPct val="150000"/>
              </a:lnSpc>
            </a:pP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系列模型，尤其是使用</a:t>
            </a:r>
            <a:r>
              <a:rPr kumimoji="1" lang="en-US" altLang="zh-CN" sz="1400" dirty="0">
                <a:solidFill>
                  <a:schemeClr val="tx1">
                    <a:lumMod val="75000"/>
                    <a:lumOff val="25000"/>
                  </a:schemeClr>
                </a:solidFill>
                <a:latin typeface="+mn-ea"/>
                <a:cs typeface="+mn-ea"/>
                <a:sym typeface="+mn-lt"/>
              </a:rPr>
              <a:t>Adam</a:t>
            </a:r>
            <a:r>
              <a:rPr kumimoji="1" lang="zh-CN" altLang="en-US" sz="1400" dirty="0">
                <a:solidFill>
                  <a:schemeClr val="tx1">
                    <a:lumMod val="75000"/>
                    <a:lumOff val="25000"/>
                  </a:schemeClr>
                </a:solidFill>
                <a:latin typeface="+mn-ea"/>
                <a:cs typeface="+mn-ea"/>
                <a:sym typeface="+mn-lt"/>
              </a:rPr>
              <a:t>优化器的版本展现出最优秀的性能，其在识别真实图片</a:t>
            </a:r>
            <a:r>
              <a:rPr kumimoji="1" lang="en-US" altLang="zh-CN" sz="1400" dirty="0">
                <a:solidFill>
                  <a:schemeClr val="tx1">
                    <a:lumMod val="75000"/>
                    <a:lumOff val="25000"/>
                  </a:schemeClr>
                </a:solidFill>
                <a:latin typeface="+mn-ea"/>
                <a:cs typeface="+mn-ea"/>
                <a:sym typeface="+mn-lt"/>
              </a:rPr>
              <a:t>(Real)</a:t>
            </a:r>
            <a:r>
              <a:rPr kumimoji="1" lang="zh-CN" altLang="en-US" sz="1400" dirty="0">
                <a:solidFill>
                  <a:schemeClr val="tx1">
                    <a:lumMod val="75000"/>
                    <a:lumOff val="25000"/>
                  </a:schemeClr>
                </a:solidFill>
                <a:latin typeface="+mn-ea"/>
                <a:cs typeface="+mn-ea"/>
                <a:sym typeface="+mn-lt"/>
              </a:rPr>
              <a:t>时达到了</a:t>
            </a:r>
            <a:r>
              <a:rPr kumimoji="1" lang="en-US" altLang="zh-CN" sz="1400" dirty="0">
                <a:solidFill>
                  <a:schemeClr val="tx1">
                    <a:lumMod val="75000"/>
                    <a:lumOff val="25000"/>
                  </a:schemeClr>
                </a:solidFill>
                <a:latin typeface="+mn-ea"/>
                <a:cs typeface="+mn-ea"/>
                <a:sym typeface="+mn-lt"/>
              </a:rPr>
              <a:t>95.71%</a:t>
            </a:r>
            <a:r>
              <a:rPr kumimoji="1" lang="zh-CN" altLang="en-US" sz="1400" dirty="0">
                <a:solidFill>
                  <a:schemeClr val="tx1">
                    <a:lumMod val="75000"/>
                    <a:lumOff val="25000"/>
                  </a:schemeClr>
                </a:solidFill>
                <a:latin typeface="+mn-ea"/>
                <a:cs typeface="+mn-ea"/>
                <a:sym typeface="+mn-lt"/>
              </a:rPr>
              <a:t>的准确率，在识别伪造图片</a:t>
            </a:r>
            <a:r>
              <a:rPr kumimoji="1" lang="en-US" altLang="zh-CN" sz="1400" dirty="0">
                <a:solidFill>
                  <a:schemeClr val="tx1">
                    <a:lumMod val="75000"/>
                    <a:lumOff val="25000"/>
                  </a:schemeClr>
                </a:solidFill>
                <a:latin typeface="+mn-ea"/>
                <a:cs typeface="+mn-ea"/>
                <a:sym typeface="+mn-lt"/>
              </a:rPr>
              <a:t>(Fake)</a:t>
            </a:r>
            <a:r>
              <a:rPr kumimoji="1" lang="zh-CN" altLang="en-US" sz="1400" dirty="0">
                <a:solidFill>
                  <a:schemeClr val="tx1">
                    <a:lumMod val="75000"/>
                    <a:lumOff val="25000"/>
                  </a:schemeClr>
                </a:solidFill>
                <a:latin typeface="+mn-ea"/>
                <a:cs typeface="+mn-ea"/>
                <a:sym typeface="+mn-lt"/>
              </a:rPr>
              <a:t>时也达到了</a:t>
            </a:r>
            <a:r>
              <a:rPr kumimoji="1" lang="en-US" altLang="zh-CN" sz="1400" dirty="0">
                <a:solidFill>
                  <a:schemeClr val="tx1">
                    <a:lumMod val="75000"/>
                    <a:lumOff val="25000"/>
                  </a:schemeClr>
                </a:solidFill>
                <a:latin typeface="+mn-ea"/>
                <a:cs typeface="+mn-ea"/>
                <a:sym typeface="+mn-lt"/>
              </a:rPr>
              <a:t>92.57%</a:t>
            </a:r>
            <a:r>
              <a:rPr kumimoji="1" lang="zh-CN" altLang="en-US" sz="1400" dirty="0">
                <a:solidFill>
                  <a:schemeClr val="tx1">
                    <a:lumMod val="75000"/>
                    <a:lumOff val="25000"/>
                  </a:schemeClr>
                </a:solidFill>
                <a:latin typeface="+mn-ea"/>
                <a:cs typeface="+mn-ea"/>
                <a:sym typeface="+mn-lt"/>
              </a:rPr>
              <a:t>的高准确率，显示出极强的分类能力。</a:t>
            </a:r>
            <a:endParaRPr kumimoji="1" lang="en-US" altLang="zh-CN" sz="1400" dirty="0">
              <a:solidFill>
                <a:schemeClr val="tx1">
                  <a:lumMod val="75000"/>
                  <a:lumOff val="25000"/>
                </a:schemeClr>
              </a:solidFill>
              <a:latin typeface="+mn-ea"/>
              <a:cs typeface="+mn-ea"/>
              <a:sym typeface="+mn-lt"/>
            </a:endParaRPr>
          </a:p>
          <a:p>
            <a:pPr>
              <a:lnSpc>
                <a:spcPct val="150000"/>
              </a:lnSpc>
            </a:pP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zh-CN" altLang="en-US" sz="1400" dirty="0">
                <a:solidFill>
                  <a:schemeClr val="tx1">
                    <a:lumMod val="75000"/>
                    <a:lumOff val="25000"/>
                  </a:schemeClr>
                </a:solidFill>
                <a:latin typeface="+mn-ea"/>
                <a:cs typeface="+mn-ea"/>
                <a:sym typeface="+mn-lt"/>
              </a:rPr>
              <a:t>相比之下，</a:t>
            </a:r>
            <a:r>
              <a:rPr kumimoji="1" lang="en-US" altLang="zh-CN" sz="1400" dirty="0">
                <a:solidFill>
                  <a:schemeClr val="tx1">
                    <a:lumMod val="75000"/>
                    <a:lumOff val="25000"/>
                  </a:schemeClr>
                </a:solidFill>
                <a:latin typeface="+mn-ea"/>
                <a:cs typeface="+mn-ea"/>
                <a:sym typeface="+mn-lt"/>
              </a:rPr>
              <a:t>CNN</a:t>
            </a:r>
            <a:r>
              <a:rPr kumimoji="1" lang="zh-CN" altLang="en-US" sz="1400" dirty="0">
                <a:solidFill>
                  <a:schemeClr val="tx1">
                    <a:lumMod val="75000"/>
                    <a:lumOff val="25000"/>
                  </a:schemeClr>
                </a:solidFill>
                <a:latin typeface="+mn-ea"/>
                <a:cs typeface="+mn-ea"/>
                <a:sym typeface="+mn-lt"/>
              </a:rPr>
              <a:t>模型虽然在识别真实图片方面表现不俗，但在伪造图片的识别上存在明显不足，特别是使用</a:t>
            </a:r>
            <a:r>
              <a:rPr kumimoji="1" lang="en-US" altLang="zh-CN" sz="1400" dirty="0">
                <a:solidFill>
                  <a:schemeClr val="tx1">
                    <a:lumMod val="75000"/>
                    <a:lumOff val="25000"/>
                  </a:schemeClr>
                </a:solidFill>
                <a:latin typeface="+mn-ea"/>
                <a:cs typeface="+mn-ea"/>
                <a:sym typeface="+mn-lt"/>
              </a:rPr>
              <a:t>Adam</a:t>
            </a:r>
            <a:r>
              <a:rPr kumimoji="1" lang="zh-CN" altLang="en-US" sz="1400" dirty="0">
                <a:solidFill>
                  <a:schemeClr val="tx1">
                    <a:lumMod val="75000"/>
                    <a:lumOff val="25000"/>
                  </a:schemeClr>
                </a:solidFill>
                <a:latin typeface="+mn-ea"/>
                <a:cs typeface="+mn-ea"/>
                <a:sym typeface="+mn-lt"/>
              </a:rPr>
              <a:t>优化器的</a:t>
            </a:r>
            <a:r>
              <a:rPr kumimoji="1" lang="en-US" altLang="zh-CN" sz="1400" dirty="0">
                <a:solidFill>
                  <a:schemeClr val="tx1">
                    <a:lumMod val="75000"/>
                    <a:lumOff val="25000"/>
                  </a:schemeClr>
                </a:solidFill>
                <a:latin typeface="+mn-ea"/>
                <a:cs typeface="+mn-ea"/>
                <a:sym typeface="+mn-lt"/>
              </a:rPr>
              <a:t>CNN</a:t>
            </a:r>
            <a:r>
              <a:rPr kumimoji="1" lang="zh-CN" altLang="en-US" sz="1400" dirty="0">
                <a:solidFill>
                  <a:schemeClr val="tx1">
                    <a:lumMod val="75000"/>
                    <a:lumOff val="25000"/>
                  </a:schemeClr>
                </a:solidFill>
                <a:latin typeface="+mn-ea"/>
                <a:cs typeface="+mn-ea"/>
                <a:sym typeface="+mn-lt"/>
              </a:rPr>
              <a:t>模型在识别伪造图片时仅达到</a:t>
            </a:r>
            <a:r>
              <a:rPr kumimoji="1" lang="en-US" altLang="zh-CN" sz="1400" dirty="0">
                <a:solidFill>
                  <a:schemeClr val="tx1">
                    <a:lumMod val="75000"/>
                    <a:lumOff val="25000"/>
                  </a:schemeClr>
                </a:solidFill>
                <a:latin typeface="+mn-ea"/>
                <a:cs typeface="+mn-ea"/>
                <a:sym typeface="+mn-lt"/>
              </a:rPr>
              <a:t>41.29%</a:t>
            </a:r>
            <a:r>
              <a:rPr kumimoji="1" lang="zh-CN" altLang="en-US" sz="1400" dirty="0">
                <a:solidFill>
                  <a:schemeClr val="tx1">
                    <a:lumMod val="75000"/>
                    <a:lumOff val="25000"/>
                  </a:schemeClr>
                </a:solidFill>
                <a:latin typeface="+mn-ea"/>
                <a:cs typeface="+mn-ea"/>
                <a:sym typeface="+mn-lt"/>
              </a:rPr>
              <a:t>的准确率，误判率较高。</a:t>
            </a:r>
            <a:endParaRPr kumimoji="1" lang="en-US" altLang="zh-CN" sz="1400" dirty="0">
              <a:solidFill>
                <a:schemeClr val="tx1">
                  <a:lumMod val="75000"/>
                  <a:lumOff val="25000"/>
                </a:schemeClr>
              </a:solidFill>
              <a:latin typeface="+mn-ea"/>
              <a:cs typeface="+mn-ea"/>
              <a:sym typeface="+mn-lt"/>
            </a:endParaRPr>
          </a:p>
          <a:p>
            <a:pPr>
              <a:lnSpc>
                <a:spcPct val="150000"/>
              </a:lnSpc>
            </a:pP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zh-CN" altLang="en-US" sz="1400" dirty="0">
                <a:solidFill>
                  <a:schemeClr val="tx1">
                    <a:lumMod val="75000"/>
                    <a:lumOff val="25000"/>
                  </a:schemeClr>
                </a:solidFill>
                <a:latin typeface="+mn-ea"/>
                <a:cs typeface="+mn-ea"/>
                <a:sym typeface="+mn-lt"/>
              </a:rPr>
              <a:t>可以看出，</a:t>
            </a: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架构在平衡真假样本识别能力方面的优势，使其更适合实际应用场景。</a:t>
            </a:r>
          </a:p>
        </p:txBody>
      </p:sp>
      <p:sp>
        <p:nvSpPr>
          <p:cNvPr id="4" name="文本框 3"/>
          <p:cNvSpPr txBox="1"/>
          <p:nvPr/>
        </p:nvSpPr>
        <p:spPr>
          <a:xfrm>
            <a:off x="512064" y="1573020"/>
            <a:ext cx="3775393"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混淆矩阵性能对比分析</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pic>
        <p:nvPicPr>
          <p:cNvPr id="6" name="内容占位符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870" y="3927281"/>
            <a:ext cx="2938439" cy="249548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5497" y="3927281"/>
            <a:ext cx="2853403" cy="239068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5382" y="792106"/>
            <a:ext cx="2959148" cy="261177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3115" y="792106"/>
            <a:ext cx="2981495" cy="25737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8" name="文本框 7"/>
          <p:cNvSpPr txBox="1"/>
          <p:nvPr/>
        </p:nvSpPr>
        <p:spPr>
          <a:xfrm>
            <a:off x="397329" y="1616733"/>
            <a:ext cx="5554028" cy="4838697"/>
          </a:xfrm>
          <a:prstGeom prst="rect">
            <a:avLst/>
          </a:prstGeom>
          <a:noFill/>
        </p:spPr>
        <p:txBody>
          <a:bodyPr wrap="square" rtlCol="0">
            <a:spAutoFit/>
          </a:bodyPr>
          <a:lstStyle/>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准确率</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优化器在准确率上明显优于</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，这表明</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能更好地调整学习率以提高模型性能。</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精确率 </a:t>
            </a:r>
            <a:r>
              <a:rPr lang="en-US" altLang="zh-CN" sz="1400" b="1" i="0" dirty="0">
                <a:solidFill>
                  <a:srgbClr val="060607"/>
                </a:solidFill>
                <a:effectLst/>
                <a:latin typeface="-apple-system"/>
              </a:rPr>
              <a:t>(PPV)</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的精确率也显著高于</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，在预测为正类（</a:t>
            </a:r>
            <a:r>
              <a:rPr lang="en-US" altLang="zh-CN" sz="1400" b="0" i="0" dirty="0">
                <a:solidFill>
                  <a:srgbClr val="060607"/>
                </a:solidFill>
                <a:effectLst/>
                <a:latin typeface="-apple-system"/>
              </a:rPr>
              <a:t>Fake</a:t>
            </a:r>
            <a:r>
              <a:rPr lang="zh-CN" altLang="en-US" sz="1400" b="0" i="0" dirty="0">
                <a:solidFill>
                  <a:srgbClr val="060607"/>
                </a:solidFill>
                <a:effectLst/>
                <a:latin typeface="-apple-system"/>
              </a:rPr>
              <a:t>）的样本中，</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有更高的正确率。</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召回率 </a:t>
            </a:r>
            <a:r>
              <a:rPr lang="en-US" altLang="zh-CN" sz="1400" b="1" i="0" dirty="0">
                <a:solidFill>
                  <a:srgbClr val="060607"/>
                </a:solidFill>
                <a:effectLst/>
                <a:latin typeface="-apple-system"/>
              </a:rPr>
              <a:t>(TPR)</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略低于</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，在识别所有正类样本方面，</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稍微更有效。</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真负率 </a:t>
            </a:r>
            <a:r>
              <a:rPr lang="en-US" altLang="zh-CN" sz="1400" b="1" i="0" dirty="0">
                <a:solidFill>
                  <a:srgbClr val="060607"/>
                </a:solidFill>
                <a:effectLst/>
                <a:latin typeface="-apple-system"/>
              </a:rPr>
              <a:t>(TNR)</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的真负率高于</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，这表明在识别所有负类（</a:t>
            </a:r>
            <a:r>
              <a:rPr lang="en-US" altLang="zh-CN" sz="1400" b="0" i="0" dirty="0">
                <a:solidFill>
                  <a:srgbClr val="060607"/>
                </a:solidFill>
                <a:effectLst/>
                <a:latin typeface="-apple-system"/>
              </a:rPr>
              <a:t>Real</a:t>
            </a:r>
            <a:r>
              <a:rPr lang="zh-CN" altLang="en-US" sz="1400" b="0" i="0" dirty="0">
                <a:solidFill>
                  <a:srgbClr val="060607"/>
                </a:solidFill>
                <a:effectLst/>
                <a:latin typeface="-apple-system"/>
              </a:rPr>
              <a:t>）样本方面，</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表现更好。</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测试时间</a:t>
            </a:r>
            <a:r>
              <a:rPr lang="zh-CN" altLang="en-US" sz="1400" b="0" i="0" dirty="0">
                <a:solidFill>
                  <a:srgbClr val="060607"/>
                </a:solidFill>
                <a:effectLst/>
                <a:latin typeface="-apple-system"/>
              </a:rPr>
              <a:t>：两种优化器的测试时间相差不大，但</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略长，这可能是由于其自适应学习率机制需要更多计算。</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内存消耗</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由于需要存储一阶和二阶矩估计，内存消耗高于</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收敛速度</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的收敛速度更快，这得益于其自适应学习率的特性。</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调参难度</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的调参难度较低，因为自适应学习率减少了手动调整学习率的需求。</a:t>
            </a:r>
          </a:p>
        </p:txBody>
      </p:sp>
      <p:sp>
        <p:nvSpPr>
          <p:cNvPr id="4" name="文本框 3"/>
          <p:cNvSpPr txBox="1"/>
          <p:nvPr/>
        </p:nvSpPr>
        <p:spPr>
          <a:xfrm>
            <a:off x="512064" y="1093513"/>
            <a:ext cx="3248005" cy="523220"/>
          </a:xfrm>
          <a:prstGeom prst="rect">
            <a:avLst/>
          </a:prstGeom>
          <a:noFill/>
        </p:spPr>
        <p:txBody>
          <a:bodyPr wrap="none" rtlCol="0">
            <a:spAutoFit/>
          </a:bodyPr>
          <a:lstStyle/>
          <a:p>
            <a:r>
              <a:rPr kumimoji="1" lang="en-US" altLang="zh-CN" sz="2800" dirty="0">
                <a:gradFill flip="none" rotWithShape="1">
                  <a:gsLst>
                    <a:gs pos="0">
                      <a:srgbClr val="273763"/>
                    </a:gs>
                    <a:gs pos="100000">
                      <a:srgbClr val="5FA69A"/>
                    </a:gs>
                  </a:gsLst>
                  <a:lin ang="2700000" scaled="1"/>
                  <a:tileRect/>
                </a:gradFill>
                <a:latin typeface="+mj-ea"/>
                <a:ea typeface="+mj-ea"/>
              </a:rPr>
              <a:t>And, Adam or SGD</a:t>
            </a:r>
            <a:r>
              <a:rPr kumimoji="1" lang="zh-CN" altLang="en-US" sz="2800" dirty="0">
                <a:gradFill flip="none" rotWithShape="1">
                  <a:gsLst>
                    <a:gs pos="0">
                      <a:srgbClr val="273763"/>
                    </a:gs>
                    <a:gs pos="100000">
                      <a:srgbClr val="5FA69A"/>
                    </a:gs>
                  </a:gsLst>
                  <a:lin ang="2700000" scaled="1"/>
                  <a:tileRect/>
                </a:gradFill>
                <a:latin typeface="+mj-ea"/>
                <a:ea typeface="+mj-ea"/>
              </a:rPr>
              <a:t>？</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graphicFrame>
        <p:nvGraphicFramePr>
          <p:cNvPr id="5" name="内容占位符 3"/>
          <p:cNvGraphicFramePr/>
          <p:nvPr/>
        </p:nvGraphicFramePr>
        <p:xfrm>
          <a:off x="6400412" y="744353"/>
          <a:ext cx="5218932" cy="2971800"/>
        </p:xfrm>
        <a:graphic>
          <a:graphicData uri="http://schemas.openxmlformats.org/drawingml/2006/table">
            <a:tbl>
              <a:tblPr firstRow="1" bandRow="1">
                <a:tableStyleId>{5C22544A-7EE6-4342-B048-85BDC9FD1C3A}</a:tableStyleId>
              </a:tblPr>
              <a:tblGrid>
                <a:gridCol w="1739644">
                  <a:extLst>
                    <a:ext uri="{9D8B030D-6E8A-4147-A177-3AD203B41FA5}">
                      <a16:colId xmlns:a16="http://schemas.microsoft.com/office/drawing/2014/main" val="20000"/>
                    </a:ext>
                  </a:extLst>
                </a:gridCol>
                <a:gridCol w="1739644">
                  <a:extLst>
                    <a:ext uri="{9D8B030D-6E8A-4147-A177-3AD203B41FA5}">
                      <a16:colId xmlns:a16="http://schemas.microsoft.com/office/drawing/2014/main" val="20001"/>
                    </a:ext>
                  </a:extLst>
                </a:gridCol>
                <a:gridCol w="1739644">
                  <a:extLst>
                    <a:ext uri="{9D8B030D-6E8A-4147-A177-3AD203B41FA5}">
                      <a16:colId xmlns:a16="http://schemas.microsoft.com/office/drawing/2014/main" val="20002"/>
                    </a:ext>
                  </a:extLst>
                </a:gridCol>
              </a:tblGrid>
              <a:tr h="246404">
                <a:tc>
                  <a:txBody>
                    <a:bodyPr/>
                    <a:lstStyle/>
                    <a:p>
                      <a:pPr algn="ctr">
                        <a:lnSpc>
                          <a:spcPts val="1800"/>
                        </a:lnSpc>
                      </a:pPr>
                      <a:r>
                        <a:rPr lang="zh-CN" altLang="en-US" b="1" dirty="0">
                          <a:effectLst/>
                        </a:rPr>
                        <a:t>特性</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lnSpc>
                          <a:spcPts val="1800"/>
                        </a:lnSpc>
                      </a:pPr>
                      <a:r>
                        <a:rPr lang="en-US" b="1" dirty="0">
                          <a:effectLst/>
                        </a:rPr>
                        <a:t>Adam </a:t>
                      </a:r>
                      <a:r>
                        <a:rPr lang="zh-CN" altLang="en-US" b="1" dirty="0">
                          <a:effectLst/>
                        </a:rPr>
                        <a:t>优化器</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lnSpc>
                          <a:spcPts val="1800"/>
                        </a:lnSpc>
                      </a:pPr>
                      <a:r>
                        <a:rPr lang="en-US" b="1">
                          <a:effectLst/>
                        </a:rPr>
                        <a:t>SGD </a:t>
                      </a:r>
                      <a:r>
                        <a:rPr lang="zh-CN" altLang="en-US" b="1">
                          <a:effectLst/>
                        </a:rPr>
                        <a:t>优化器</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0"/>
                  </a:ext>
                </a:extLst>
              </a:tr>
              <a:tr h="408809">
                <a:tc>
                  <a:txBody>
                    <a:bodyPr/>
                    <a:lstStyle/>
                    <a:p>
                      <a:pPr algn="ctr">
                        <a:lnSpc>
                          <a:spcPts val="1800"/>
                        </a:lnSpc>
                      </a:pPr>
                      <a:r>
                        <a:rPr lang="zh-CN" altLang="en-US" b="1" dirty="0">
                          <a:effectLst/>
                        </a:rPr>
                        <a:t>准确率 </a:t>
                      </a:r>
                      <a:r>
                        <a:rPr lang="en-US" altLang="zh-CN" b="1" dirty="0">
                          <a:effectLst/>
                        </a:rPr>
                        <a:t>(</a:t>
                      </a:r>
                      <a:r>
                        <a:rPr lang="en-US" b="1" dirty="0">
                          <a:effectLst/>
                        </a:rPr>
                        <a:t>Accuracy)</a:t>
                      </a:r>
                      <a:endParaRPr 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94.60%</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a:effectLst/>
                        </a:rPr>
                        <a:t>88.09%</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46404">
                <a:tc>
                  <a:txBody>
                    <a:bodyPr/>
                    <a:lstStyle/>
                    <a:p>
                      <a:pPr algn="ctr">
                        <a:lnSpc>
                          <a:spcPts val="1800"/>
                        </a:lnSpc>
                      </a:pPr>
                      <a:r>
                        <a:rPr lang="zh-CN" altLang="en-US" b="1" dirty="0">
                          <a:effectLst/>
                        </a:rPr>
                        <a:t>精确率 </a:t>
                      </a:r>
                      <a:r>
                        <a:rPr lang="en-US" altLang="zh-CN" b="1" dirty="0">
                          <a:effectLst/>
                        </a:rPr>
                        <a:t>(</a:t>
                      </a:r>
                      <a:r>
                        <a:rPr lang="en-US" b="1" dirty="0">
                          <a:effectLst/>
                        </a:rPr>
                        <a:t>PPV)</a:t>
                      </a:r>
                      <a:endParaRPr 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92.57%</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76.66%</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46404">
                <a:tc>
                  <a:txBody>
                    <a:bodyPr/>
                    <a:lstStyle/>
                    <a:p>
                      <a:pPr algn="ctr">
                        <a:lnSpc>
                          <a:spcPts val="1800"/>
                        </a:lnSpc>
                      </a:pPr>
                      <a:r>
                        <a:rPr lang="zh-CN" altLang="en-US" b="1" dirty="0">
                          <a:effectLst/>
                        </a:rPr>
                        <a:t>召回率 </a:t>
                      </a:r>
                      <a:r>
                        <a:rPr lang="en-US" altLang="zh-CN" b="1" dirty="0">
                          <a:effectLst/>
                        </a:rPr>
                        <a:t>(</a:t>
                      </a:r>
                      <a:r>
                        <a:rPr lang="en-US" b="1" dirty="0">
                          <a:effectLst/>
                        </a:rPr>
                        <a:t>TPR)</a:t>
                      </a:r>
                      <a:endParaRPr 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a:effectLst/>
                        </a:rPr>
                        <a:t>92.24%</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88.26%</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46404">
                <a:tc>
                  <a:txBody>
                    <a:bodyPr/>
                    <a:lstStyle/>
                    <a:p>
                      <a:pPr algn="ctr">
                        <a:lnSpc>
                          <a:spcPts val="1800"/>
                        </a:lnSpc>
                      </a:pPr>
                      <a:r>
                        <a:rPr lang="zh-CN" altLang="en-US" b="1">
                          <a:effectLst/>
                        </a:rPr>
                        <a:t>真负率 </a:t>
                      </a:r>
                      <a:r>
                        <a:rPr lang="en-US" altLang="zh-CN" b="1">
                          <a:effectLst/>
                        </a:rPr>
                        <a:t>(</a:t>
                      </a:r>
                      <a:r>
                        <a:rPr lang="en-US" b="1">
                          <a:effectLst/>
                        </a:rPr>
                        <a:t>TNR)</a:t>
                      </a:r>
                      <a:endParaRPr 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95.71%</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94.38%</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46404">
                <a:tc>
                  <a:txBody>
                    <a:bodyPr/>
                    <a:lstStyle/>
                    <a:p>
                      <a:pPr algn="ctr">
                        <a:lnSpc>
                          <a:spcPts val="1800"/>
                        </a:lnSpc>
                      </a:pPr>
                      <a:r>
                        <a:rPr lang="zh-CN" altLang="en-US" b="1">
                          <a:effectLst/>
                        </a:rPr>
                        <a:t>内存消耗</a:t>
                      </a:r>
                      <a:endParaRPr lang="zh-CN" alt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较高</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较低</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46404">
                <a:tc>
                  <a:txBody>
                    <a:bodyPr/>
                    <a:lstStyle/>
                    <a:p>
                      <a:pPr algn="ctr">
                        <a:lnSpc>
                          <a:spcPts val="1800"/>
                        </a:lnSpc>
                      </a:pPr>
                      <a:r>
                        <a:rPr lang="zh-CN" altLang="en-US" b="1">
                          <a:effectLst/>
                        </a:rPr>
                        <a:t>收敛速度</a:t>
                      </a:r>
                      <a:endParaRPr lang="zh-CN" alt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a:effectLst/>
                        </a:rPr>
                        <a:t>快</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慢</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46404">
                <a:tc>
                  <a:txBody>
                    <a:bodyPr/>
                    <a:lstStyle/>
                    <a:p>
                      <a:pPr algn="ctr">
                        <a:lnSpc>
                          <a:spcPts val="1800"/>
                        </a:lnSpc>
                      </a:pPr>
                      <a:r>
                        <a:rPr lang="zh-CN" altLang="en-US" b="1">
                          <a:effectLst/>
                        </a:rPr>
                        <a:t>调参难度</a:t>
                      </a:r>
                      <a:endParaRPr lang="zh-CN" alt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a:effectLst/>
                        </a:rPr>
                        <a:t>低</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高</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pic>
        <p:nvPicPr>
          <p:cNvPr id="11" name="内容占位符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711" y="3876685"/>
            <a:ext cx="3129349" cy="2621888"/>
          </a:xfrm>
          <a:prstGeom prst="rect">
            <a:avLst/>
          </a:prstGeom>
        </p:spPr>
      </p:pic>
      <p:pic>
        <p:nvPicPr>
          <p:cNvPr id="3" name="内容占位符 7">
            <a:extLst>
              <a:ext uri="{FF2B5EF4-FFF2-40B4-BE49-F238E27FC236}">
                <a16:creationId xmlns:a16="http://schemas.microsoft.com/office/drawing/2014/main" id="{BCBA4B49-37EC-DBDC-1582-FDFC5C673A7C}"/>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836460" y="3939883"/>
            <a:ext cx="3128400" cy="2620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각형: 둥근 모서리 13"/>
          <p:cNvSpPr/>
          <p:nvPr>
            <p:custDataLst>
              <p:tags r:id="rId1"/>
            </p:custDataLst>
          </p:nvPr>
        </p:nvSpPr>
        <p:spPr>
          <a:xfrm>
            <a:off x="4296228"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sp>
        <p:nvSpPr>
          <p:cNvPr id="5" name="사각형: 둥근 모서리 14"/>
          <p:cNvSpPr/>
          <p:nvPr>
            <p:custDataLst>
              <p:tags r:id="rId2"/>
            </p:custDataLst>
          </p:nvPr>
        </p:nvSpPr>
        <p:spPr>
          <a:xfrm>
            <a:off x="6215994"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dirty="0">
              <a:solidFill>
                <a:srgbClr val="000334"/>
              </a:solidFill>
              <a:latin typeface="+mj-lt"/>
            </a:endParaRPr>
          </a:p>
        </p:txBody>
      </p:sp>
      <p:sp>
        <p:nvSpPr>
          <p:cNvPr id="6" name="사각형: 둥근 모서리 18"/>
          <p:cNvSpPr/>
          <p:nvPr>
            <p:custDataLst>
              <p:tags r:id="rId3"/>
            </p:custDataLst>
          </p:nvPr>
        </p:nvSpPr>
        <p:spPr>
          <a:xfrm>
            <a:off x="4296228" y="3847244"/>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sp>
        <p:nvSpPr>
          <p:cNvPr id="7" name="사각형: 둥근 모서리 20"/>
          <p:cNvSpPr/>
          <p:nvPr>
            <p:custDataLst>
              <p:tags r:id="rId4"/>
            </p:custDataLst>
          </p:nvPr>
        </p:nvSpPr>
        <p:spPr>
          <a:xfrm>
            <a:off x="6215994" y="3847244"/>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pic>
        <p:nvPicPr>
          <p:cNvPr id="8" name="그래픽 21"/>
          <p:cNvPicPr>
            <a:picLocks noChangeAspect="1"/>
          </p:cNvPicPr>
          <p:nvPr>
            <p:custDataLst>
              <p:tags r:id="rId5"/>
            </p:custDataLst>
          </p:nvPr>
        </p:nvPicPr>
        <p:blipFill>
          <a:blip r:embed="rId23">
            <a:extLst>
              <a:ext uri="{96DAC541-7B7A-43D3-8B79-37D633B846F1}">
                <asvg:svgBlip xmlns:asvg="http://schemas.microsoft.com/office/drawing/2016/SVG/main" r:embed="rId24"/>
              </a:ext>
            </a:extLst>
          </a:blip>
          <a:stretch>
            <a:fillRect/>
          </a:stretch>
        </p:blipFill>
        <p:spPr>
          <a:xfrm>
            <a:off x="4964913" y="1992318"/>
            <a:ext cx="371436" cy="222862"/>
          </a:xfrm>
          <a:prstGeom prst="rect">
            <a:avLst/>
          </a:prstGeom>
        </p:spPr>
      </p:pic>
      <p:pic>
        <p:nvPicPr>
          <p:cNvPr id="9" name="그래픽 22"/>
          <p:cNvPicPr>
            <a:picLocks noChangeAspect="1"/>
          </p:cNvPicPr>
          <p:nvPr>
            <p:custDataLst>
              <p:tags r:id="rId6"/>
            </p:custDataLst>
          </p:nvPr>
        </p:nvPicPr>
        <p:blipFill>
          <a:blip r:embed="rId25">
            <a:extLst>
              <a:ext uri="{96DAC541-7B7A-43D3-8B79-37D633B846F1}">
                <asvg:svgBlip xmlns:asvg="http://schemas.microsoft.com/office/drawing/2016/SVG/main" r:embed="rId26"/>
              </a:ext>
            </a:extLst>
          </a:blip>
          <a:stretch>
            <a:fillRect/>
          </a:stretch>
        </p:blipFill>
        <p:spPr>
          <a:xfrm rot="10800000">
            <a:off x="6935330" y="1992318"/>
            <a:ext cx="270135" cy="270135"/>
          </a:xfrm>
          <a:prstGeom prst="rect">
            <a:avLst/>
          </a:prstGeom>
        </p:spPr>
      </p:pic>
      <p:pic>
        <p:nvPicPr>
          <p:cNvPr id="10" name="그래픽 23"/>
          <p:cNvPicPr>
            <a:picLocks noChangeAspect="1"/>
          </p:cNvPicPr>
          <p:nvPr>
            <p:custDataLst>
              <p:tags r:id="rId7"/>
            </p:custDataLst>
          </p:nvPr>
        </p:nvPicPr>
        <p:blipFill>
          <a:blip r:embed="rId27">
            <a:extLst>
              <a:ext uri="{96DAC541-7B7A-43D3-8B79-37D633B846F1}">
                <asvg:svgBlip xmlns:asvg="http://schemas.microsoft.com/office/drawing/2016/SVG/main" r:embed="rId28"/>
              </a:ext>
            </a:extLst>
          </a:blip>
          <a:stretch>
            <a:fillRect/>
          </a:stretch>
        </p:blipFill>
        <p:spPr>
          <a:xfrm>
            <a:off x="4964914" y="4117132"/>
            <a:ext cx="371435" cy="360823"/>
          </a:xfrm>
          <a:prstGeom prst="rect">
            <a:avLst/>
          </a:prstGeom>
        </p:spPr>
      </p:pic>
      <p:sp>
        <p:nvSpPr>
          <p:cNvPr id="12" name="직사각형 25"/>
          <p:cNvSpPr/>
          <p:nvPr>
            <p:custDataLst>
              <p:tags r:id="rId8"/>
            </p:custDataLst>
          </p:nvPr>
        </p:nvSpPr>
        <p:spPr>
          <a:xfrm>
            <a:off x="4296228" y="4574760"/>
            <a:ext cx="1708806" cy="286385"/>
          </a:xfrm>
          <a:prstGeom prst="rect">
            <a:avLst/>
          </a:prstGeom>
        </p:spPr>
        <p:txBody>
          <a:bodyPr wrap="square" lIns="0" tIns="36000" rIns="0" bIns="36000" anchor="ctr" anchorCtr="0">
            <a:spAutoFit/>
          </a:bodyPr>
          <a:lstStyle/>
          <a:p>
            <a:pPr algn="ctr"/>
            <a:r>
              <a:rPr lang="en-US" altLang="ko-KR" sz="1400" dirty="0">
                <a:solidFill>
                  <a:schemeClr val="bg1"/>
                </a:solidFill>
                <a:latin typeface="+mn-ea"/>
              </a:rPr>
              <a:t>CNN</a:t>
            </a:r>
            <a:r>
              <a:rPr lang="zh-CN" altLang="en-US" sz="1400" dirty="0">
                <a:solidFill>
                  <a:schemeClr val="bg1"/>
                </a:solidFill>
                <a:latin typeface="+mn-ea"/>
              </a:rPr>
              <a:t>优劣势</a:t>
            </a:r>
          </a:p>
        </p:txBody>
      </p:sp>
      <p:sp>
        <p:nvSpPr>
          <p:cNvPr id="13" name="직사각형 26"/>
          <p:cNvSpPr/>
          <p:nvPr>
            <p:custDataLst>
              <p:tags r:id="rId9"/>
            </p:custDataLst>
          </p:nvPr>
        </p:nvSpPr>
        <p:spPr>
          <a:xfrm>
            <a:off x="6215994" y="4574760"/>
            <a:ext cx="1708806" cy="286385"/>
          </a:xfrm>
          <a:prstGeom prst="rect">
            <a:avLst/>
          </a:prstGeom>
        </p:spPr>
        <p:txBody>
          <a:bodyPr wrap="square" lIns="0" tIns="36000" rIns="0" bIns="36000" anchor="ctr" anchorCtr="0">
            <a:spAutoFit/>
          </a:bodyPr>
          <a:lstStyle/>
          <a:p>
            <a:pPr algn="ctr"/>
            <a:r>
              <a:rPr lang="en-US" altLang="ko-KR" sz="1400" dirty="0">
                <a:solidFill>
                  <a:schemeClr val="bg1"/>
                </a:solidFill>
                <a:latin typeface="+mn-ea"/>
              </a:rPr>
              <a:t>EfficientNet</a:t>
            </a:r>
            <a:r>
              <a:rPr lang="zh-CN" altLang="en-US" sz="1400" dirty="0">
                <a:solidFill>
                  <a:schemeClr val="bg1"/>
                </a:solidFill>
                <a:latin typeface="+mn-ea"/>
              </a:rPr>
              <a:t>优劣势</a:t>
            </a:r>
          </a:p>
        </p:txBody>
      </p:sp>
      <p:sp>
        <p:nvSpPr>
          <p:cNvPr id="14" name="직사각형 27"/>
          <p:cNvSpPr/>
          <p:nvPr>
            <p:custDataLst>
              <p:tags r:id="rId10"/>
            </p:custDataLst>
          </p:nvPr>
        </p:nvSpPr>
        <p:spPr>
          <a:xfrm>
            <a:off x="4296228" y="2306618"/>
            <a:ext cx="1708806" cy="501650"/>
          </a:xfrm>
          <a:prstGeom prst="rect">
            <a:avLst/>
          </a:prstGeom>
        </p:spPr>
        <p:txBody>
          <a:bodyPr wrap="square" lIns="0" tIns="36000" rIns="0" bIns="36000" anchor="ctr" anchorCtr="0">
            <a:spAutoFit/>
          </a:bodyPr>
          <a:lstStyle/>
          <a:p>
            <a:pPr algn="ctr"/>
            <a:r>
              <a:rPr lang="zh-CN" altLang="en-US" sz="1400" dirty="0">
                <a:solidFill>
                  <a:schemeClr val="bg1"/>
                </a:solidFill>
                <a:latin typeface="+mn-ea"/>
              </a:rPr>
              <a:t>训练卷积神经网络（</a:t>
            </a:r>
            <a:r>
              <a:rPr lang="en-US" altLang="zh-CN" sz="1400" dirty="0">
                <a:solidFill>
                  <a:schemeClr val="bg1"/>
                </a:solidFill>
                <a:latin typeface="+mn-ea"/>
              </a:rPr>
              <a:t>CNN</a:t>
            </a:r>
            <a:r>
              <a:rPr lang="zh-CN" altLang="en-US" sz="1400" dirty="0">
                <a:solidFill>
                  <a:schemeClr val="bg1"/>
                </a:solidFill>
                <a:latin typeface="+mn-ea"/>
              </a:rPr>
              <a:t>）实战</a:t>
            </a:r>
          </a:p>
        </p:txBody>
      </p:sp>
      <p:sp>
        <p:nvSpPr>
          <p:cNvPr id="15" name="직사각형 28"/>
          <p:cNvSpPr/>
          <p:nvPr>
            <p:custDataLst>
              <p:tags r:id="rId11"/>
            </p:custDataLst>
          </p:nvPr>
        </p:nvSpPr>
        <p:spPr>
          <a:xfrm>
            <a:off x="6215994" y="2306618"/>
            <a:ext cx="1708806" cy="501650"/>
          </a:xfrm>
          <a:prstGeom prst="rect">
            <a:avLst/>
          </a:prstGeom>
        </p:spPr>
        <p:txBody>
          <a:bodyPr wrap="square" lIns="0" tIns="36000" rIns="0" bIns="36000" anchor="ctr" anchorCtr="0">
            <a:spAutoFit/>
          </a:bodyPr>
          <a:lstStyle/>
          <a:p>
            <a:pPr algn="ctr"/>
            <a:r>
              <a:rPr lang="zh-CN" altLang="en-US" sz="1400" dirty="0">
                <a:solidFill>
                  <a:schemeClr val="bg1"/>
                </a:solidFill>
                <a:latin typeface="+mn-ea"/>
              </a:rPr>
              <a:t>训练</a:t>
            </a:r>
            <a:r>
              <a:rPr lang="en-US" altLang="zh-CN" sz="1400" dirty="0">
                <a:solidFill>
                  <a:schemeClr val="bg1"/>
                </a:solidFill>
                <a:latin typeface="+mn-ea"/>
              </a:rPr>
              <a:t>EfficientNet</a:t>
            </a:r>
            <a:r>
              <a:rPr lang="zh-CN" altLang="en-US" sz="1400" dirty="0">
                <a:solidFill>
                  <a:schemeClr val="bg1"/>
                </a:solidFill>
                <a:latin typeface="+mn-ea"/>
              </a:rPr>
              <a:t>模型实战</a:t>
            </a:r>
          </a:p>
        </p:txBody>
      </p:sp>
      <p:sp>
        <p:nvSpPr>
          <p:cNvPr id="20" name="文本框 19"/>
          <p:cNvSpPr txBox="1"/>
          <p:nvPr>
            <p:custDataLst>
              <p:tags r:id="rId12"/>
            </p:custDataLst>
          </p:nvPr>
        </p:nvSpPr>
        <p:spPr>
          <a:xfrm>
            <a:off x="440055" y="1378585"/>
            <a:ext cx="3856355" cy="213827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使用</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优化器时，模型在首</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epoch</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达到最高准确率后准确率下降并趋于稳定，可能遭遇局部最优。</a:t>
            </a:r>
            <a:endPar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使用</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SGD</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优化器时，模型的平均损失和准确率在初始几个</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epoch</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中基本不变，但之后可能会出现突然的变化和增加，平均损失有时也会突然增大后再减少，显示出模型的不稳定性。</a:t>
            </a:r>
          </a:p>
        </p:txBody>
      </p:sp>
      <p:sp>
        <p:nvSpPr>
          <p:cNvPr id="21" name="文本框 20"/>
          <p:cNvSpPr txBox="1"/>
          <p:nvPr>
            <p:custDataLst>
              <p:tags r:id="rId13"/>
            </p:custDataLst>
          </p:nvPr>
        </p:nvSpPr>
        <p:spPr>
          <a:xfrm>
            <a:off x="389322" y="3908919"/>
            <a:ext cx="4119245" cy="5488305"/>
          </a:xfrm>
          <a:prstGeom prst="rect">
            <a:avLst/>
          </a:prstGeom>
          <a:noFill/>
        </p:spPr>
        <p:txBody>
          <a:bodyPr wrap="square" rtlCol="0">
            <a:noAutofit/>
          </a:bodyPr>
          <a:lstStyle/>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特征提取能力强，能有效提取图像局部特征。</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2.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参数共享，减少模型参数量，提高计算效率。</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3.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平移不变性，对图像平移具有鲁棒性。</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4.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广泛应用，拥有众多成熟架构和实践经验。</a:t>
            </a:r>
          </a:p>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缺点：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结构单一，难以适应不同规模问题。</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2.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计算资源消耗大，高分辨率图像需要大量资源。</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3.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训练难度高，深层网络易出现梯度消失或爆炸问题。</a:t>
            </a:r>
          </a:p>
        </p:txBody>
      </p:sp>
      <p:sp>
        <p:nvSpPr>
          <p:cNvPr id="22" name="文本框 21"/>
          <p:cNvSpPr txBox="1"/>
          <p:nvPr>
            <p:custDataLst>
              <p:tags r:id="rId14"/>
            </p:custDataLst>
          </p:nvPr>
        </p:nvSpPr>
        <p:spPr>
          <a:xfrm>
            <a:off x="8201025" y="923179"/>
            <a:ext cx="3667760" cy="213827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与</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CNN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相比，</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EfficientNet</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初期表现更佳，准确率稳定提升，损失持续下降，显示出更好的稳定性。</a:t>
            </a:r>
            <a:endPar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训练时间与</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CNN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相近，但对</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GPU</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内存需求更大，在</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优化器和</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batch size</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为</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96</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的情况下，需要约</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9.8GB GPU</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内存，而</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CNN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仅需约</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8.2GB</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p>
        </p:txBody>
      </p:sp>
      <p:sp>
        <p:nvSpPr>
          <p:cNvPr id="23" name="文本框 22"/>
          <p:cNvSpPr txBox="1"/>
          <p:nvPr>
            <p:custDataLst>
              <p:tags r:id="rId15"/>
            </p:custDataLst>
          </p:nvPr>
        </p:nvSpPr>
        <p:spPr>
          <a:xfrm>
            <a:off x="8200966" y="3470181"/>
            <a:ext cx="3775133" cy="3172407"/>
          </a:xfrm>
          <a:prstGeom prst="rect">
            <a:avLst/>
          </a:prstGeom>
          <a:noFill/>
        </p:spPr>
        <p:txBody>
          <a:bodyPr wrap="square" rtlCol="0">
            <a:spAutoFit/>
          </a:bodyPr>
          <a:lstStyle/>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高效性，使用复合缩放方法减少计算开销。</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2.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高精度，在标准数据集上表现优于其他网络。</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3.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灵活性强，可根据需求选择不同版本。</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4.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参数数量少，节省内存和计算资源。</a:t>
            </a:r>
          </a:p>
          <a:p>
            <a:pPr algn="l">
              <a:lnSpc>
                <a:spcPct val="120000"/>
              </a:lnSpc>
              <a:buClrTx/>
              <a:buSzTx/>
              <a:buNone/>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5.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可迁移性，适用于不同任务和数据集。</a:t>
            </a:r>
          </a:p>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缺点：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复杂性高，设计和实现相对复杂。</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2.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依赖于基础模型，可能不如特定任务设计的网络表现好。</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3.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训练时间长，由于结构复杂，需要更多时间收敛。</a:t>
            </a:r>
          </a:p>
        </p:txBody>
      </p:sp>
      <p:grpSp>
        <p:nvGrpSpPr>
          <p:cNvPr id="26" name="Group 114"/>
          <p:cNvGrpSpPr/>
          <p:nvPr>
            <p:custDataLst>
              <p:tags r:id="rId16"/>
            </p:custDataLst>
          </p:nvPr>
        </p:nvGrpSpPr>
        <p:grpSpPr>
          <a:xfrm>
            <a:off x="6864085" y="4090903"/>
            <a:ext cx="425915" cy="357992"/>
            <a:chOff x="4411663" y="2727325"/>
            <a:chExt cx="552451" cy="476251"/>
          </a:xfrm>
          <a:solidFill>
            <a:schemeClr val="bg1"/>
          </a:solidFill>
        </p:grpSpPr>
        <p:sp>
          <p:nvSpPr>
            <p:cNvPr id="27" name="Freeform 153"/>
            <p:cNvSpPr/>
            <p:nvPr>
              <p:custDataLst>
                <p:tags r:id="rId17"/>
              </p:custDataLst>
            </p:nvPr>
          </p:nvSpPr>
          <p:spPr bwMode="auto">
            <a:xfrm>
              <a:off x="4510088" y="2727325"/>
              <a:ext cx="360363" cy="103188"/>
            </a:xfrm>
            <a:custGeom>
              <a:avLst/>
              <a:gdLst>
                <a:gd name="T0" fmla="*/ 1169 w 2271"/>
                <a:gd name="T1" fmla="*/ 1 h 651"/>
                <a:gd name="T2" fmla="*/ 1347 w 2271"/>
                <a:gd name="T3" fmla="*/ 21 h 651"/>
                <a:gd name="T4" fmla="*/ 1519 w 2271"/>
                <a:gd name="T5" fmla="*/ 60 h 651"/>
                <a:gd name="T6" fmla="*/ 1685 w 2271"/>
                <a:gd name="T7" fmla="*/ 120 h 651"/>
                <a:gd name="T8" fmla="*/ 1843 w 2271"/>
                <a:gd name="T9" fmla="*/ 198 h 651"/>
                <a:gd name="T10" fmla="*/ 1991 w 2271"/>
                <a:gd name="T11" fmla="*/ 296 h 651"/>
                <a:gd name="T12" fmla="*/ 2129 w 2271"/>
                <a:gd name="T13" fmla="*/ 410 h 651"/>
                <a:gd name="T14" fmla="*/ 2130 w 2271"/>
                <a:gd name="T15" fmla="*/ 262 h 651"/>
                <a:gd name="T16" fmla="*/ 2147 w 2271"/>
                <a:gd name="T17" fmla="*/ 230 h 651"/>
                <a:gd name="T18" fmla="*/ 2179 w 2271"/>
                <a:gd name="T19" fmla="*/ 212 h 651"/>
                <a:gd name="T20" fmla="*/ 2198 w 2271"/>
                <a:gd name="T21" fmla="*/ 209 h 651"/>
                <a:gd name="T22" fmla="*/ 2233 w 2271"/>
                <a:gd name="T23" fmla="*/ 219 h 651"/>
                <a:gd name="T24" fmla="*/ 2258 w 2271"/>
                <a:gd name="T25" fmla="*/ 244 h 651"/>
                <a:gd name="T26" fmla="*/ 2268 w 2271"/>
                <a:gd name="T27" fmla="*/ 279 h 651"/>
                <a:gd name="T28" fmla="*/ 2268 w 2271"/>
                <a:gd name="T29" fmla="*/ 596 h 651"/>
                <a:gd name="T30" fmla="*/ 2251 w 2271"/>
                <a:gd name="T31" fmla="*/ 627 h 651"/>
                <a:gd name="T32" fmla="*/ 2220 w 2271"/>
                <a:gd name="T33" fmla="*/ 645 h 651"/>
                <a:gd name="T34" fmla="*/ 1901 w 2271"/>
                <a:gd name="T35" fmla="*/ 651 h 651"/>
                <a:gd name="T36" fmla="*/ 1882 w 2271"/>
                <a:gd name="T37" fmla="*/ 649 h 651"/>
                <a:gd name="T38" fmla="*/ 1852 w 2271"/>
                <a:gd name="T39" fmla="*/ 631 h 651"/>
                <a:gd name="T40" fmla="*/ 1833 w 2271"/>
                <a:gd name="T41" fmla="*/ 601 h 651"/>
                <a:gd name="T42" fmla="*/ 1833 w 2271"/>
                <a:gd name="T43" fmla="*/ 564 h 651"/>
                <a:gd name="T44" fmla="*/ 1851 w 2271"/>
                <a:gd name="T45" fmla="*/ 532 h 651"/>
                <a:gd name="T46" fmla="*/ 1881 w 2271"/>
                <a:gd name="T47" fmla="*/ 514 h 651"/>
                <a:gd name="T48" fmla="*/ 2029 w 2271"/>
                <a:gd name="T49" fmla="*/ 510 h 651"/>
                <a:gd name="T50" fmla="*/ 1894 w 2271"/>
                <a:gd name="T51" fmla="*/ 398 h 651"/>
                <a:gd name="T52" fmla="*/ 1748 w 2271"/>
                <a:gd name="T53" fmla="*/ 305 h 651"/>
                <a:gd name="T54" fmla="*/ 1591 w 2271"/>
                <a:gd name="T55" fmla="*/ 232 h 651"/>
                <a:gd name="T56" fmla="*/ 1427 w 2271"/>
                <a:gd name="T57" fmla="*/ 180 h 651"/>
                <a:gd name="T58" fmla="*/ 1256 w 2271"/>
                <a:gd name="T59" fmla="*/ 149 h 651"/>
                <a:gd name="T60" fmla="*/ 1080 w 2271"/>
                <a:gd name="T61" fmla="*/ 140 h 651"/>
                <a:gd name="T62" fmla="*/ 901 w 2271"/>
                <a:gd name="T63" fmla="*/ 154 h 651"/>
                <a:gd name="T64" fmla="*/ 727 w 2271"/>
                <a:gd name="T65" fmla="*/ 190 h 651"/>
                <a:gd name="T66" fmla="*/ 559 w 2271"/>
                <a:gd name="T67" fmla="*/ 249 h 651"/>
                <a:gd name="T68" fmla="*/ 402 w 2271"/>
                <a:gd name="T69" fmla="*/ 329 h 651"/>
                <a:gd name="T70" fmla="*/ 255 w 2271"/>
                <a:gd name="T71" fmla="*/ 429 h 651"/>
                <a:gd name="T72" fmla="*/ 121 w 2271"/>
                <a:gd name="T73" fmla="*/ 550 h 651"/>
                <a:gd name="T74" fmla="*/ 90 w 2271"/>
                <a:gd name="T75" fmla="*/ 569 h 651"/>
                <a:gd name="T76" fmla="*/ 54 w 2271"/>
                <a:gd name="T77" fmla="*/ 569 h 651"/>
                <a:gd name="T78" fmla="*/ 21 w 2271"/>
                <a:gd name="T79" fmla="*/ 551 h 651"/>
                <a:gd name="T80" fmla="*/ 2 w 2271"/>
                <a:gd name="T81" fmla="*/ 520 h 651"/>
                <a:gd name="T82" fmla="*/ 2 w 2271"/>
                <a:gd name="T83" fmla="*/ 484 h 651"/>
                <a:gd name="T84" fmla="*/ 20 w 2271"/>
                <a:gd name="T85" fmla="*/ 452 h 651"/>
                <a:gd name="T86" fmla="*/ 156 w 2271"/>
                <a:gd name="T87" fmla="*/ 329 h 651"/>
                <a:gd name="T88" fmla="*/ 304 w 2271"/>
                <a:gd name="T89" fmla="*/ 224 h 651"/>
                <a:gd name="T90" fmla="*/ 463 w 2271"/>
                <a:gd name="T91" fmla="*/ 139 h 651"/>
                <a:gd name="T92" fmla="*/ 631 w 2271"/>
                <a:gd name="T93" fmla="*/ 74 h 651"/>
                <a:gd name="T94" fmla="*/ 806 w 2271"/>
                <a:gd name="T95" fmla="*/ 28 h 651"/>
                <a:gd name="T96" fmla="*/ 986 w 2271"/>
                <a:gd name="T97" fmla="*/ 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1" h="651">
                  <a:moveTo>
                    <a:pt x="1079" y="0"/>
                  </a:moveTo>
                  <a:lnTo>
                    <a:pt x="1169" y="1"/>
                  </a:lnTo>
                  <a:lnTo>
                    <a:pt x="1258" y="8"/>
                  </a:lnTo>
                  <a:lnTo>
                    <a:pt x="1347" y="21"/>
                  </a:lnTo>
                  <a:lnTo>
                    <a:pt x="1433" y="38"/>
                  </a:lnTo>
                  <a:lnTo>
                    <a:pt x="1519" y="60"/>
                  </a:lnTo>
                  <a:lnTo>
                    <a:pt x="1603" y="87"/>
                  </a:lnTo>
                  <a:lnTo>
                    <a:pt x="1685" y="120"/>
                  </a:lnTo>
                  <a:lnTo>
                    <a:pt x="1765" y="157"/>
                  </a:lnTo>
                  <a:lnTo>
                    <a:pt x="1843" y="198"/>
                  </a:lnTo>
                  <a:lnTo>
                    <a:pt x="1918" y="244"/>
                  </a:lnTo>
                  <a:lnTo>
                    <a:pt x="1991" y="296"/>
                  </a:lnTo>
                  <a:lnTo>
                    <a:pt x="2062" y="351"/>
                  </a:lnTo>
                  <a:lnTo>
                    <a:pt x="2129" y="410"/>
                  </a:lnTo>
                  <a:lnTo>
                    <a:pt x="2127" y="281"/>
                  </a:lnTo>
                  <a:lnTo>
                    <a:pt x="2130" y="262"/>
                  </a:lnTo>
                  <a:lnTo>
                    <a:pt x="2137" y="245"/>
                  </a:lnTo>
                  <a:lnTo>
                    <a:pt x="2147" y="230"/>
                  </a:lnTo>
                  <a:lnTo>
                    <a:pt x="2162" y="220"/>
                  </a:lnTo>
                  <a:lnTo>
                    <a:pt x="2179" y="212"/>
                  </a:lnTo>
                  <a:lnTo>
                    <a:pt x="2197" y="209"/>
                  </a:lnTo>
                  <a:lnTo>
                    <a:pt x="2198" y="209"/>
                  </a:lnTo>
                  <a:lnTo>
                    <a:pt x="2217" y="212"/>
                  </a:lnTo>
                  <a:lnTo>
                    <a:pt x="2233" y="219"/>
                  </a:lnTo>
                  <a:lnTo>
                    <a:pt x="2247" y="230"/>
                  </a:lnTo>
                  <a:lnTo>
                    <a:pt x="2258" y="244"/>
                  </a:lnTo>
                  <a:lnTo>
                    <a:pt x="2265" y="261"/>
                  </a:lnTo>
                  <a:lnTo>
                    <a:pt x="2268" y="279"/>
                  </a:lnTo>
                  <a:lnTo>
                    <a:pt x="2271" y="577"/>
                  </a:lnTo>
                  <a:lnTo>
                    <a:pt x="2268" y="596"/>
                  </a:lnTo>
                  <a:lnTo>
                    <a:pt x="2262" y="613"/>
                  </a:lnTo>
                  <a:lnTo>
                    <a:pt x="2251" y="627"/>
                  </a:lnTo>
                  <a:lnTo>
                    <a:pt x="2237" y="638"/>
                  </a:lnTo>
                  <a:lnTo>
                    <a:pt x="2220" y="645"/>
                  </a:lnTo>
                  <a:lnTo>
                    <a:pt x="2201" y="648"/>
                  </a:lnTo>
                  <a:lnTo>
                    <a:pt x="1901" y="651"/>
                  </a:lnTo>
                  <a:lnTo>
                    <a:pt x="1900" y="651"/>
                  </a:lnTo>
                  <a:lnTo>
                    <a:pt x="1882" y="649"/>
                  </a:lnTo>
                  <a:lnTo>
                    <a:pt x="1866" y="642"/>
                  </a:lnTo>
                  <a:lnTo>
                    <a:pt x="1852" y="631"/>
                  </a:lnTo>
                  <a:lnTo>
                    <a:pt x="1840" y="617"/>
                  </a:lnTo>
                  <a:lnTo>
                    <a:pt x="1833" y="601"/>
                  </a:lnTo>
                  <a:lnTo>
                    <a:pt x="1831" y="582"/>
                  </a:lnTo>
                  <a:lnTo>
                    <a:pt x="1833" y="564"/>
                  </a:lnTo>
                  <a:lnTo>
                    <a:pt x="1840" y="547"/>
                  </a:lnTo>
                  <a:lnTo>
                    <a:pt x="1851" y="532"/>
                  </a:lnTo>
                  <a:lnTo>
                    <a:pt x="1865" y="522"/>
                  </a:lnTo>
                  <a:lnTo>
                    <a:pt x="1881" y="514"/>
                  </a:lnTo>
                  <a:lnTo>
                    <a:pt x="1900" y="511"/>
                  </a:lnTo>
                  <a:lnTo>
                    <a:pt x="2029" y="510"/>
                  </a:lnTo>
                  <a:lnTo>
                    <a:pt x="1964" y="451"/>
                  </a:lnTo>
                  <a:lnTo>
                    <a:pt x="1894" y="398"/>
                  </a:lnTo>
                  <a:lnTo>
                    <a:pt x="1822" y="349"/>
                  </a:lnTo>
                  <a:lnTo>
                    <a:pt x="1748" y="305"/>
                  </a:lnTo>
                  <a:lnTo>
                    <a:pt x="1671" y="266"/>
                  </a:lnTo>
                  <a:lnTo>
                    <a:pt x="1591" y="232"/>
                  </a:lnTo>
                  <a:lnTo>
                    <a:pt x="1510" y="204"/>
                  </a:lnTo>
                  <a:lnTo>
                    <a:pt x="1427" y="180"/>
                  </a:lnTo>
                  <a:lnTo>
                    <a:pt x="1342" y="162"/>
                  </a:lnTo>
                  <a:lnTo>
                    <a:pt x="1256" y="149"/>
                  </a:lnTo>
                  <a:lnTo>
                    <a:pt x="1169" y="142"/>
                  </a:lnTo>
                  <a:lnTo>
                    <a:pt x="1080" y="140"/>
                  </a:lnTo>
                  <a:lnTo>
                    <a:pt x="989" y="144"/>
                  </a:lnTo>
                  <a:lnTo>
                    <a:pt x="901" y="154"/>
                  </a:lnTo>
                  <a:lnTo>
                    <a:pt x="812" y="169"/>
                  </a:lnTo>
                  <a:lnTo>
                    <a:pt x="727" y="190"/>
                  </a:lnTo>
                  <a:lnTo>
                    <a:pt x="642" y="217"/>
                  </a:lnTo>
                  <a:lnTo>
                    <a:pt x="559" y="249"/>
                  </a:lnTo>
                  <a:lnTo>
                    <a:pt x="480" y="286"/>
                  </a:lnTo>
                  <a:lnTo>
                    <a:pt x="402" y="329"/>
                  </a:lnTo>
                  <a:lnTo>
                    <a:pt x="327" y="377"/>
                  </a:lnTo>
                  <a:lnTo>
                    <a:pt x="255" y="429"/>
                  </a:lnTo>
                  <a:lnTo>
                    <a:pt x="187" y="487"/>
                  </a:lnTo>
                  <a:lnTo>
                    <a:pt x="121" y="550"/>
                  </a:lnTo>
                  <a:lnTo>
                    <a:pt x="107" y="562"/>
                  </a:lnTo>
                  <a:lnTo>
                    <a:pt x="90" y="569"/>
                  </a:lnTo>
                  <a:lnTo>
                    <a:pt x="72" y="571"/>
                  </a:lnTo>
                  <a:lnTo>
                    <a:pt x="54" y="569"/>
                  </a:lnTo>
                  <a:lnTo>
                    <a:pt x="37" y="563"/>
                  </a:lnTo>
                  <a:lnTo>
                    <a:pt x="21" y="551"/>
                  </a:lnTo>
                  <a:lnTo>
                    <a:pt x="10" y="536"/>
                  </a:lnTo>
                  <a:lnTo>
                    <a:pt x="2" y="520"/>
                  </a:lnTo>
                  <a:lnTo>
                    <a:pt x="0" y="502"/>
                  </a:lnTo>
                  <a:lnTo>
                    <a:pt x="2" y="484"/>
                  </a:lnTo>
                  <a:lnTo>
                    <a:pt x="9" y="467"/>
                  </a:lnTo>
                  <a:lnTo>
                    <a:pt x="20" y="452"/>
                  </a:lnTo>
                  <a:lnTo>
                    <a:pt x="87" y="388"/>
                  </a:lnTo>
                  <a:lnTo>
                    <a:pt x="156" y="329"/>
                  </a:lnTo>
                  <a:lnTo>
                    <a:pt x="229" y="275"/>
                  </a:lnTo>
                  <a:lnTo>
                    <a:pt x="304" y="224"/>
                  </a:lnTo>
                  <a:lnTo>
                    <a:pt x="382" y="179"/>
                  </a:lnTo>
                  <a:lnTo>
                    <a:pt x="463" y="139"/>
                  </a:lnTo>
                  <a:lnTo>
                    <a:pt x="545" y="104"/>
                  </a:lnTo>
                  <a:lnTo>
                    <a:pt x="631" y="74"/>
                  </a:lnTo>
                  <a:lnTo>
                    <a:pt x="717" y="48"/>
                  </a:lnTo>
                  <a:lnTo>
                    <a:pt x="806" y="28"/>
                  </a:lnTo>
                  <a:lnTo>
                    <a:pt x="895" y="14"/>
                  </a:lnTo>
                  <a:lnTo>
                    <a:pt x="986" y="4"/>
                  </a:lnTo>
                  <a:lnTo>
                    <a:pt x="10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8" name="Freeform 154"/>
            <p:cNvSpPr/>
            <p:nvPr>
              <p:custDataLst>
                <p:tags r:id="rId18"/>
              </p:custDataLst>
            </p:nvPr>
          </p:nvSpPr>
          <p:spPr bwMode="auto">
            <a:xfrm>
              <a:off x="4497388" y="3100388"/>
              <a:ext cx="360363" cy="103188"/>
            </a:xfrm>
            <a:custGeom>
              <a:avLst/>
              <a:gdLst>
                <a:gd name="T0" fmla="*/ 370 w 2271"/>
                <a:gd name="T1" fmla="*/ 0 h 654"/>
                <a:gd name="T2" fmla="*/ 405 w 2271"/>
                <a:gd name="T3" fmla="*/ 10 h 654"/>
                <a:gd name="T4" fmla="*/ 430 w 2271"/>
                <a:gd name="T5" fmla="*/ 35 h 654"/>
                <a:gd name="T6" fmla="*/ 441 w 2271"/>
                <a:gd name="T7" fmla="*/ 70 h 654"/>
                <a:gd name="T8" fmla="*/ 431 w 2271"/>
                <a:gd name="T9" fmla="*/ 106 h 654"/>
                <a:gd name="T10" fmla="*/ 406 w 2271"/>
                <a:gd name="T11" fmla="*/ 131 h 654"/>
                <a:gd name="T12" fmla="*/ 371 w 2271"/>
                <a:gd name="T13" fmla="*/ 141 h 654"/>
                <a:gd name="T14" fmla="*/ 308 w 2271"/>
                <a:gd name="T15" fmla="*/ 201 h 654"/>
                <a:gd name="T16" fmla="*/ 449 w 2271"/>
                <a:gd name="T17" fmla="*/ 303 h 654"/>
                <a:gd name="T18" fmla="*/ 601 w 2271"/>
                <a:gd name="T19" fmla="*/ 386 h 654"/>
                <a:gd name="T20" fmla="*/ 761 w 2271"/>
                <a:gd name="T21" fmla="*/ 449 h 654"/>
                <a:gd name="T22" fmla="*/ 929 w 2271"/>
                <a:gd name="T23" fmla="*/ 491 h 654"/>
                <a:gd name="T24" fmla="*/ 1103 w 2271"/>
                <a:gd name="T25" fmla="*/ 511 h 654"/>
                <a:gd name="T26" fmla="*/ 1281 w 2271"/>
                <a:gd name="T27" fmla="*/ 508 h 654"/>
                <a:gd name="T28" fmla="*/ 1458 w 2271"/>
                <a:gd name="T29" fmla="*/ 483 h 654"/>
                <a:gd name="T30" fmla="*/ 1629 w 2271"/>
                <a:gd name="T31" fmla="*/ 436 h 654"/>
                <a:gd name="T32" fmla="*/ 1792 w 2271"/>
                <a:gd name="T33" fmla="*/ 366 h 654"/>
                <a:gd name="T34" fmla="*/ 1944 w 2271"/>
                <a:gd name="T35" fmla="*/ 276 h 654"/>
                <a:gd name="T36" fmla="*/ 2085 w 2271"/>
                <a:gd name="T37" fmla="*/ 166 h 654"/>
                <a:gd name="T38" fmla="*/ 2165 w 2271"/>
                <a:gd name="T39" fmla="*/ 91 h 654"/>
                <a:gd name="T40" fmla="*/ 2200 w 2271"/>
                <a:gd name="T41" fmla="*/ 81 h 654"/>
                <a:gd name="T42" fmla="*/ 2235 w 2271"/>
                <a:gd name="T43" fmla="*/ 91 h 654"/>
                <a:gd name="T44" fmla="*/ 2262 w 2271"/>
                <a:gd name="T45" fmla="*/ 117 h 654"/>
                <a:gd name="T46" fmla="*/ 2271 w 2271"/>
                <a:gd name="T47" fmla="*/ 152 h 654"/>
                <a:gd name="T48" fmla="*/ 2263 w 2271"/>
                <a:gd name="T49" fmla="*/ 187 h 654"/>
                <a:gd name="T50" fmla="*/ 2185 w 2271"/>
                <a:gd name="T51" fmla="*/ 266 h 654"/>
                <a:gd name="T52" fmla="*/ 2043 w 2271"/>
                <a:gd name="T53" fmla="*/ 380 h 654"/>
                <a:gd name="T54" fmla="*/ 1890 w 2271"/>
                <a:gd name="T55" fmla="*/ 475 h 654"/>
                <a:gd name="T56" fmla="*/ 1726 w 2271"/>
                <a:gd name="T57" fmla="*/ 551 h 654"/>
                <a:gd name="T58" fmla="*/ 1554 w 2271"/>
                <a:gd name="T59" fmla="*/ 605 h 654"/>
                <a:gd name="T60" fmla="*/ 1376 w 2271"/>
                <a:gd name="T61" fmla="*/ 640 h 654"/>
                <a:gd name="T62" fmla="*/ 1194 w 2271"/>
                <a:gd name="T63" fmla="*/ 654 h 654"/>
                <a:gd name="T64" fmla="*/ 1086 w 2271"/>
                <a:gd name="T65" fmla="*/ 650 h 654"/>
                <a:gd name="T66" fmla="*/ 912 w 2271"/>
                <a:gd name="T67" fmla="*/ 630 h 654"/>
                <a:gd name="T68" fmla="*/ 742 w 2271"/>
                <a:gd name="T69" fmla="*/ 590 h 654"/>
                <a:gd name="T70" fmla="*/ 579 w 2271"/>
                <a:gd name="T71" fmla="*/ 531 h 654"/>
                <a:gd name="T72" fmla="*/ 424 w 2271"/>
                <a:gd name="T73" fmla="*/ 453 h 654"/>
                <a:gd name="T74" fmla="*/ 278 w 2271"/>
                <a:gd name="T75" fmla="*/ 356 h 654"/>
                <a:gd name="T76" fmla="*/ 143 w 2271"/>
                <a:gd name="T77" fmla="*/ 242 h 654"/>
                <a:gd name="T78" fmla="*/ 142 w 2271"/>
                <a:gd name="T79" fmla="*/ 392 h 654"/>
                <a:gd name="T80" fmla="*/ 124 w 2271"/>
                <a:gd name="T81" fmla="*/ 422 h 654"/>
                <a:gd name="T82" fmla="*/ 94 w 2271"/>
                <a:gd name="T83" fmla="*/ 441 h 654"/>
                <a:gd name="T84" fmla="*/ 74 w 2271"/>
                <a:gd name="T85" fmla="*/ 443 h 654"/>
                <a:gd name="T86" fmla="*/ 39 w 2271"/>
                <a:gd name="T87" fmla="*/ 434 h 654"/>
                <a:gd name="T88" fmla="*/ 14 w 2271"/>
                <a:gd name="T89" fmla="*/ 410 h 654"/>
                <a:gd name="T90" fmla="*/ 4 w 2271"/>
                <a:gd name="T91" fmla="*/ 374 h 654"/>
                <a:gd name="T92" fmla="*/ 3 w 2271"/>
                <a:gd name="T93" fmla="*/ 56 h 654"/>
                <a:gd name="T94" fmla="*/ 20 w 2271"/>
                <a:gd name="T95" fmla="*/ 26 h 654"/>
                <a:gd name="T96" fmla="*/ 51 w 2271"/>
                <a:gd name="T97" fmla="*/ 7 h 654"/>
                <a:gd name="T98" fmla="*/ 369 w 2271"/>
                <a:gd name="T9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1" h="654">
                  <a:moveTo>
                    <a:pt x="369" y="0"/>
                  </a:moveTo>
                  <a:lnTo>
                    <a:pt x="370" y="0"/>
                  </a:lnTo>
                  <a:lnTo>
                    <a:pt x="389" y="4"/>
                  </a:lnTo>
                  <a:lnTo>
                    <a:pt x="405" y="10"/>
                  </a:lnTo>
                  <a:lnTo>
                    <a:pt x="420" y="22"/>
                  </a:lnTo>
                  <a:lnTo>
                    <a:pt x="430" y="35"/>
                  </a:lnTo>
                  <a:lnTo>
                    <a:pt x="438" y="52"/>
                  </a:lnTo>
                  <a:lnTo>
                    <a:pt x="441" y="70"/>
                  </a:lnTo>
                  <a:lnTo>
                    <a:pt x="438" y="89"/>
                  </a:lnTo>
                  <a:lnTo>
                    <a:pt x="431" y="106"/>
                  </a:lnTo>
                  <a:lnTo>
                    <a:pt x="421" y="120"/>
                  </a:lnTo>
                  <a:lnTo>
                    <a:pt x="406" y="131"/>
                  </a:lnTo>
                  <a:lnTo>
                    <a:pt x="389" y="138"/>
                  </a:lnTo>
                  <a:lnTo>
                    <a:pt x="371" y="141"/>
                  </a:lnTo>
                  <a:lnTo>
                    <a:pt x="241" y="142"/>
                  </a:lnTo>
                  <a:lnTo>
                    <a:pt x="308" y="201"/>
                  </a:lnTo>
                  <a:lnTo>
                    <a:pt x="376" y="254"/>
                  </a:lnTo>
                  <a:lnTo>
                    <a:pt x="449" y="303"/>
                  </a:lnTo>
                  <a:lnTo>
                    <a:pt x="523" y="348"/>
                  </a:lnTo>
                  <a:lnTo>
                    <a:pt x="601" y="386"/>
                  </a:lnTo>
                  <a:lnTo>
                    <a:pt x="680" y="420"/>
                  </a:lnTo>
                  <a:lnTo>
                    <a:pt x="761" y="449"/>
                  </a:lnTo>
                  <a:lnTo>
                    <a:pt x="845" y="473"/>
                  </a:lnTo>
                  <a:lnTo>
                    <a:pt x="929" y="491"/>
                  </a:lnTo>
                  <a:lnTo>
                    <a:pt x="1016" y="503"/>
                  </a:lnTo>
                  <a:lnTo>
                    <a:pt x="1103" y="511"/>
                  </a:lnTo>
                  <a:lnTo>
                    <a:pt x="1192" y="513"/>
                  </a:lnTo>
                  <a:lnTo>
                    <a:pt x="1281" y="508"/>
                  </a:lnTo>
                  <a:lnTo>
                    <a:pt x="1371" y="499"/>
                  </a:lnTo>
                  <a:lnTo>
                    <a:pt x="1458" y="483"/>
                  </a:lnTo>
                  <a:lnTo>
                    <a:pt x="1545" y="462"/>
                  </a:lnTo>
                  <a:lnTo>
                    <a:pt x="1629" y="436"/>
                  </a:lnTo>
                  <a:lnTo>
                    <a:pt x="1712" y="403"/>
                  </a:lnTo>
                  <a:lnTo>
                    <a:pt x="1792" y="366"/>
                  </a:lnTo>
                  <a:lnTo>
                    <a:pt x="1870" y="323"/>
                  </a:lnTo>
                  <a:lnTo>
                    <a:pt x="1944" y="276"/>
                  </a:lnTo>
                  <a:lnTo>
                    <a:pt x="2016" y="223"/>
                  </a:lnTo>
                  <a:lnTo>
                    <a:pt x="2085" y="166"/>
                  </a:lnTo>
                  <a:lnTo>
                    <a:pt x="2150" y="102"/>
                  </a:lnTo>
                  <a:lnTo>
                    <a:pt x="2165" y="91"/>
                  </a:lnTo>
                  <a:lnTo>
                    <a:pt x="2182" y="85"/>
                  </a:lnTo>
                  <a:lnTo>
                    <a:pt x="2200" y="81"/>
                  </a:lnTo>
                  <a:lnTo>
                    <a:pt x="2218" y="85"/>
                  </a:lnTo>
                  <a:lnTo>
                    <a:pt x="2235" y="91"/>
                  </a:lnTo>
                  <a:lnTo>
                    <a:pt x="2250" y="102"/>
                  </a:lnTo>
                  <a:lnTo>
                    <a:pt x="2262" y="117"/>
                  </a:lnTo>
                  <a:lnTo>
                    <a:pt x="2269" y="134"/>
                  </a:lnTo>
                  <a:lnTo>
                    <a:pt x="2271" y="152"/>
                  </a:lnTo>
                  <a:lnTo>
                    <a:pt x="2269" y="170"/>
                  </a:lnTo>
                  <a:lnTo>
                    <a:pt x="2263" y="187"/>
                  </a:lnTo>
                  <a:lnTo>
                    <a:pt x="2251" y="202"/>
                  </a:lnTo>
                  <a:lnTo>
                    <a:pt x="2185" y="266"/>
                  </a:lnTo>
                  <a:lnTo>
                    <a:pt x="2115" y="325"/>
                  </a:lnTo>
                  <a:lnTo>
                    <a:pt x="2043" y="380"/>
                  </a:lnTo>
                  <a:lnTo>
                    <a:pt x="1968" y="430"/>
                  </a:lnTo>
                  <a:lnTo>
                    <a:pt x="1890" y="475"/>
                  </a:lnTo>
                  <a:lnTo>
                    <a:pt x="1809" y="515"/>
                  </a:lnTo>
                  <a:lnTo>
                    <a:pt x="1726" y="551"/>
                  </a:lnTo>
                  <a:lnTo>
                    <a:pt x="1641" y="580"/>
                  </a:lnTo>
                  <a:lnTo>
                    <a:pt x="1554" y="605"/>
                  </a:lnTo>
                  <a:lnTo>
                    <a:pt x="1466" y="625"/>
                  </a:lnTo>
                  <a:lnTo>
                    <a:pt x="1376" y="640"/>
                  </a:lnTo>
                  <a:lnTo>
                    <a:pt x="1285" y="649"/>
                  </a:lnTo>
                  <a:lnTo>
                    <a:pt x="1194" y="654"/>
                  </a:lnTo>
                  <a:lnTo>
                    <a:pt x="1176" y="654"/>
                  </a:lnTo>
                  <a:lnTo>
                    <a:pt x="1086" y="650"/>
                  </a:lnTo>
                  <a:lnTo>
                    <a:pt x="999" y="643"/>
                  </a:lnTo>
                  <a:lnTo>
                    <a:pt x="912" y="630"/>
                  </a:lnTo>
                  <a:lnTo>
                    <a:pt x="827" y="613"/>
                  </a:lnTo>
                  <a:lnTo>
                    <a:pt x="742" y="590"/>
                  </a:lnTo>
                  <a:lnTo>
                    <a:pt x="660" y="563"/>
                  </a:lnTo>
                  <a:lnTo>
                    <a:pt x="579" y="531"/>
                  </a:lnTo>
                  <a:lnTo>
                    <a:pt x="501" y="494"/>
                  </a:lnTo>
                  <a:lnTo>
                    <a:pt x="424" y="453"/>
                  </a:lnTo>
                  <a:lnTo>
                    <a:pt x="350" y="406"/>
                  </a:lnTo>
                  <a:lnTo>
                    <a:pt x="278" y="356"/>
                  </a:lnTo>
                  <a:lnTo>
                    <a:pt x="209" y="301"/>
                  </a:lnTo>
                  <a:lnTo>
                    <a:pt x="143" y="242"/>
                  </a:lnTo>
                  <a:lnTo>
                    <a:pt x="144" y="373"/>
                  </a:lnTo>
                  <a:lnTo>
                    <a:pt x="142" y="392"/>
                  </a:lnTo>
                  <a:lnTo>
                    <a:pt x="135" y="409"/>
                  </a:lnTo>
                  <a:lnTo>
                    <a:pt x="124" y="422"/>
                  </a:lnTo>
                  <a:lnTo>
                    <a:pt x="110" y="434"/>
                  </a:lnTo>
                  <a:lnTo>
                    <a:pt x="94" y="441"/>
                  </a:lnTo>
                  <a:lnTo>
                    <a:pt x="75" y="443"/>
                  </a:lnTo>
                  <a:lnTo>
                    <a:pt x="74" y="443"/>
                  </a:lnTo>
                  <a:lnTo>
                    <a:pt x="56" y="441"/>
                  </a:lnTo>
                  <a:lnTo>
                    <a:pt x="39" y="434"/>
                  </a:lnTo>
                  <a:lnTo>
                    <a:pt x="25" y="423"/>
                  </a:lnTo>
                  <a:lnTo>
                    <a:pt x="14" y="410"/>
                  </a:lnTo>
                  <a:lnTo>
                    <a:pt x="6" y="393"/>
                  </a:lnTo>
                  <a:lnTo>
                    <a:pt x="4" y="374"/>
                  </a:lnTo>
                  <a:lnTo>
                    <a:pt x="0" y="75"/>
                  </a:lnTo>
                  <a:lnTo>
                    <a:pt x="3" y="56"/>
                  </a:lnTo>
                  <a:lnTo>
                    <a:pt x="9" y="39"/>
                  </a:lnTo>
                  <a:lnTo>
                    <a:pt x="20" y="26"/>
                  </a:lnTo>
                  <a:lnTo>
                    <a:pt x="35" y="14"/>
                  </a:lnTo>
                  <a:lnTo>
                    <a:pt x="51" y="7"/>
                  </a:lnTo>
                  <a:lnTo>
                    <a:pt x="70" y="5"/>
                  </a:lnTo>
                  <a:lnTo>
                    <a:pt x="3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9" name="Freeform 155"/>
            <p:cNvSpPr/>
            <p:nvPr>
              <p:custDataLst>
                <p:tags r:id="rId19"/>
              </p:custDataLst>
            </p:nvPr>
          </p:nvSpPr>
          <p:spPr bwMode="auto">
            <a:xfrm>
              <a:off x="4411663" y="2857500"/>
              <a:ext cx="220663" cy="234950"/>
            </a:xfrm>
            <a:custGeom>
              <a:avLst/>
              <a:gdLst>
                <a:gd name="T0" fmla="*/ 766 w 1387"/>
                <a:gd name="T1" fmla="*/ 3 h 1483"/>
                <a:gd name="T2" fmla="*/ 885 w 1387"/>
                <a:gd name="T3" fmla="*/ 49 h 1483"/>
                <a:gd name="T4" fmla="*/ 973 w 1387"/>
                <a:gd name="T5" fmla="*/ 137 h 1483"/>
                <a:gd name="T6" fmla="*/ 1019 w 1387"/>
                <a:gd name="T7" fmla="*/ 256 h 1483"/>
                <a:gd name="T8" fmla="*/ 1020 w 1387"/>
                <a:gd name="T9" fmla="*/ 585 h 1483"/>
                <a:gd name="T10" fmla="*/ 988 w 1387"/>
                <a:gd name="T11" fmla="*/ 663 h 1483"/>
                <a:gd name="T12" fmla="*/ 992 w 1387"/>
                <a:gd name="T13" fmla="*/ 874 h 1483"/>
                <a:gd name="T14" fmla="*/ 1082 w 1387"/>
                <a:gd name="T15" fmla="*/ 925 h 1483"/>
                <a:gd name="T16" fmla="*/ 1194 w 1387"/>
                <a:gd name="T17" fmla="*/ 996 h 1483"/>
                <a:gd name="T18" fmla="*/ 1315 w 1387"/>
                <a:gd name="T19" fmla="*/ 1088 h 1483"/>
                <a:gd name="T20" fmla="*/ 1368 w 1387"/>
                <a:gd name="T21" fmla="*/ 1155 h 1483"/>
                <a:gd name="T22" fmla="*/ 1387 w 1387"/>
                <a:gd name="T23" fmla="*/ 1238 h 1483"/>
                <a:gd name="T24" fmla="*/ 1377 w 1387"/>
                <a:gd name="T25" fmla="*/ 1448 h 1483"/>
                <a:gd name="T26" fmla="*/ 1335 w 1387"/>
                <a:gd name="T27" fmla="*/ 1480 h 1483"/>
                <a:gd name="T28" fmla="*/ 1280 w 1387"/>
                <a:gd name="T29" fmla="*/ 1474 h 1483"/>
                <a:gd name="T30" fmla="*/ 1249 w 1387"/>
                <a:gd name="T31" fmla="*/ 1432 h 1483"/>
                <a:gd name="T32" fmla="*/ 1243 w 1387"/>
                <a:gd name="T33" fmla="*/ 1222 h 1483"/>
                <a:gd name="T34" fmla="*/ 1188 w 1387"/>
                <a:gd name="T35" fmla="*/ 1165 h 1483"/>
                <a:gd name="T36" fmla="*/ 1075 w 1387"/>
                <a:gd name="T37" fmla="*/ 1085 h 1483"/>
                <a:gd name="T38" fmla="*/ 974 w 1387"/>
                <a:gd name="T39" fmla="*/ 1024 h 1483"/>
                <a:gd name="T40" fmla="*/ 902 w 1387"/>
                <a:gd name="T41" fmla="*/ 985 h 1483"/>
                <a:gd name="T42" fmla="*/ 859 w 1387"/>
                <a:gd name="T43" fmla="*/ 961 h 1483"/>
                <a:gd name="T44" fmla="*/ 832 w 1387"/>
                <a:gd name="T45" fmla="*/ 916 h 1483"/>
                <a:gd name="T46" fmla="*/ 832 w 1387"/>
                <a:gd name="T47" fmla="*/ 634 h 1483"/>
                <a:gd name="T48" fmla="*/ 861 w 1387"/>
                <a:gd name="T49" fmla="*/ 593 h 1483"/>
                <a:gd name="T50" fmla="*/ 881 w 1387"/>
                <a:gd name="T51" fmla="*/ 556 h 1483"/>
                <a:gd name="T52" fmla="*/ 868 w 1387"/>
                <a:gd name="T53" fmla="*/ 238 h 1483"/>
                <a:gd name="T54" fmla="*/ 810 w 1387"/>
                <a:gd name="T55" fmla="*/ 167 h 1483"/>
                <a:gd name="T56" fmla="*/ 720 w 1387"/>
                <a:gd name="T57" fmla="*/ 140 h 1483"/>
                <a:gd name="T58" fmla="*/ 602 w 1387"/>
                <a:gd name="T59" fmla="*/ 153 h 1483"/>
                <a:gd name="T60" fmla="*/ 531 w 1387"/>
                <a:gd name="T61" fmla="*/ 210 h 1483"/>
                <a:gd name="T62" fmla="*/ 504 w 1387"/>
                <a:gd name="T63" fmla="*/ 301 h 1483"/>
                <a:gd name="T64" fmla="*/ 514 w 1387"/>
                <a:gd name="T65" fmla="*/ 584 h 1483"/>
                <a:gd name="T66" fmla="*/ 547 w 1387"/>
                <a:gd name="T67" fmla="*/ 619 h 1483"/>
                <a:gd name="T68" fmla="*/ 557 w 1387"/>
                <a:gd name="T69" fmla="*/ 652 h 1483"/>
                <a:gd name="T70" fmla="*/ 548 w 1387"/>
                <a:gd name="T71" fmla="*/ 933 h 1483"/>
                <a:gd name="T72" fmla="*/ 510 w 1387"/>
                <a:gd name="T73" fmla="*/ 971 h 1483"/>
                <a:gd name="T74" fmla="*/ 464 w 1387"/>
                <a:gd name="T75" fmla="*/ 995 h 1483"/>
                <a:gd name="T76" fmla="*/ 381 w 1387"/>
                <a:gd name="T77" fmla="*/ 1042 h 1483"/>
                <a:gd name="T78" fmla="*/ 274 w 1387"/>
                <a:gd name="T79" fmla="*/ 1110 h 1483"/>
                <a:gd name="T80" fmla="*/ 160 w 1387"/>
                <a:gd name="T81" fmla="*/ 1196 h 1483"/>
                <a:gd name="T82" fmla="*/ 140 w 1387"/>
                <a:gd name="T83" fmla="*/ 1238 h 1483"/>
                <a:gd name="T84" fmla="*/ 131 w 1387"/>
                <a:gd name="T85" fmla="*/ 1448 h 1483"/>
                <a:gd name="T86" fmla="*/ 89 w 1387"/>
                <a:gd name="T87" fmla="*/ 1480 h 1483"/>
                <a:gd name="T88" fmla="*/ 35 w 1387"/>
                <a:gd name="T89" fmla="*/ 1474 h 1483"/>
                <a:gd name="T90" fmla="*/ 2 w 1387"/>
                <a:gd name="T91" fmla="*/ 1432 h 1483"/>
                <a:gd name="T92" fmla="*/ 2 w 1387"/>
                <a:gd name="T93" fmla="*/ 1209 h 1483"/>
                <a:gd name="T94" fmla="*/ 33 w 1387"/>
                <a:gd name="T95" fmla="*/ 1130 h 1483"/>
                <a:gd name="T96" fmla="*/ 112 w 1387"/>
                <a:gd name="T97" fmla="*/ 1055 h 1483"/>
                <a:gd name="T98" fmla="*/ 231 w 1387"/>
                <a:gd name="T99" fmla="*/ 971 h 1483"/>
                <a:gd name="T100" fmla="*/ 337 w 1387"/>
                <a:gd name="T101" fmla="*/ 906 h 1483"/>
                <a:gd name="T102" fmla="*/ 417 w 1387"/>
                <a:gd name="T103" fmla="*/ 863 h 1483"/>
                <a:gd name="T104" fmla="*/ 384 w 1387"/>
                <a:gd name="T105" fmla="*/ 639 h 1483"/>
                <a:gd name="T106" fmla="*/ 364 w 1387"/>
                <a:gd name="T107" fmla="*/ 556 h 1483"/>
                <a:gd name="T108" fmla="*/ 378 w 1387"/>
                <a:gd name="T109" fmla="*/ 214 h 1483"/>
                <a:gd name="T110" fmla="*/ 439 w 1387"/>
                <a:gd name="T111" fmla="*/ 103 h 1483"/>
                <a:gd name="T112" fmla="*/ 539 w 1387"/>
                <a:gd name="T113" fmla="*/ 29 h 1483"/>
                <a:gd name="T114" fmla="*/ 665 w 1387"/>
                <a:gd name="T115" fmla="*/ 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7" h="1483">
                  <a:moveTo>
                    <a:pt x="665" y="0"/>
                  </a:moveTo>
                  <a:lnTo>
                    <a:pt x="721" y="0"/>
                  </a:lnTo>
                  <a:lnTo>
                    <a:pt x="766" y="3"/>
                  </a:lnTo>
                  <a:lnTo>
                    <a:pt x="808" y="13"/>
                  </a:lnTo>
                  <a:lnTo>
                    <a:pt x="848" y="29"/>
                  </a:lnTo>
                  <a:lnTo>
                    <a:pt x="885" y="49"/>
                  </a:lnTo>
                  <a:lnTo>
                    <a:pt x="919" y="74"/>
                  </a:lnTo>
                  <a:lnTo>
                    <a:pt x="948" y="103"/>
                  </a:lnTo>
                  <a:lnTo>
                    <a:pt x="973" y="137"/>
                  </a:lnTo>
                  <a:lnTo>
                    <a:pt x="994" y="174"/>
                  </a:lnTo>
                  <a:lnTo>
                    <a:pt x="1009" y="214"/>
                  </a:lnTo>
                  <a:lnTo>
                    <a:pt x="1019" y="256"/>
                  </a:lnTo>
                  <a:lnTo>
                    <a:pt x="1022" y="301"/>
                  </a:lnTo>
                  <a:lnTo>
                    <a:pt x="1022" y="556"/>
                  </a:lnTo>
                  <a:lnTo>
                    <a:pt x="1020" y="585"/>
                  </a:lnTo>
                  <a:lnTo>
                    <a:pt x="1013" y="612"/>
                  </a:lnTo>
                  <a:lnTo>
                    <a:pt x="1003" y="639"/>
                  </a:lnTo>
                  <a:lnTo>
                    <a:pt x="988" y="663"/>
                  </a:lnTo>
                  <a:lnTo>
                    <a:pt x="970" y="685"/>
                  </a:lnTo>
                  <a:lnTo>
                    <a:pt x="970" y="863"/>
                  </a:lnTo>
                  <a:lnTo>
                    <a:pt x="992" y="874"/>
                  </a:lnTo>
                  <a:lnTo>
                    <a:pt x="1019" y="889"/>
                  </a:lnTo>
                  <a:lnTo>
                    <a:pt x="1049" y="906"/>
                  </a:lnTo>
                  <a:lnTo>
                    <a:pt x="1082" y="925"/>
                  </a:lnTo>
                  <a:lnTo>
                    <a:pt x="1118" y="947"/>
                  </a:lnTo>
                  <a:lnTo>
                    <a:pt x="1155" y="971"/>
                  </a:lnTo>
                  <a:lnTo>
                    <a:pt x="1194" y="996"/>
                  </a:lnTo>
                  <a:lnTo>
                    <a:pt x="1234" y="1024"/>
                  </a:lnTo>
                  <a:lnTo>
                    <a:pt x="1275" y="1055"/>
                  </a:lnTo>
                  <a:lnTo>
                    <a:pt x="1315" y="1088"/>
                  </a:lnTo>
                  <a:lnTo>
                    <a:pt x="1336" y="1108"/>
                  </a:lnTo>
                  <a:lnTo>
                    <a:pt x="1354" y="1130"/>
                  </a:lnTo>
                  <a:lnTo>
                    <a:pt x="1368" y="1155"/>
                  </a:lnTo>
                  <a:lnTo>
                    <a:pt x="1378" y="1181"/>
                  </a:lnTo>
                  <a:lnTo>
                    <a:pt x="1385" y="1209"/>
                  </a:lnTo>
                  <a:lnTo>
                    <a:pt x="1387" y="1238"/>
                  </a:lnTo>
                  <a:lnTo>
                    <a:pt x="1387" y="1413"/>
                  </a:lnTo>
                  <a:lnTo>
                    <a:pt x="1384" y="1432"/>
                  </a:lnTo>
                  <a:lnTo>
                    <a:pt x="1377" y="1448"/>
                  </a:lnTo>
                  <a:lnTo>
                    <a:pt x="1366" y="1462"/>
                  </a:lnTo>
                  <a:lnTo>
                    <a:pt x="1352" y="1474"/>
                  </a:lnTo>
                  <a:lnTo>
                    <a:pt x="1335" y="1480"/>
                  </a:lnTo>
                  <a:lnTo>
                    <a:pt x="1316" y="1483"/>
                  </a:lnTo>
                  <a:lnTo>
                    <a:pt x="1297" y="1480"/>
                  </a:lnTo>
                  <a:lnTo>
                    <a:pt x="1280" y="1474"/>
                  </a:lnTo>
                  <a:lnTo>
                    <a:pt x="1267" y="1462"/>
                  </a:lnTo>
                  <a:lnTo>
                    <a:pt x="1255" y="1448"/>
                  </a:lnTo>
                  <a:lnTo>
                    <a:pt x="1249" y="1432"/>
                  </a:lnTo>
                  <a:lnTo>
                    <a:pt x="1245" y="1413"/>
                  </a:lnTo>
                  <a:lnTo>
                    <a:pt x="1245" y="1238"/>
                  </a:lnTo>
                  <a:lnTo>
                    <a:pt x="1243" y="1222"/>
                  </a:lnTo>
                  <a:lnTo>
                    <a:pt x="1237" y="1207"/>
                  </a:lnTo>
                  <a:lnTo>
                    <a:pt x="1226" y="1196"/>
                  </a:lnTo>
                  <a:lnTo>
                    <a:pt x="1188" y="1165"/>
                  </a:lnTo>
                  <a:lnTo>
                    <a:pt x="1149" y="1137"/>
                  </a:lnTo>
                  <a:lnTo>
                    <a:pt x="1111" y="1110"/>
                  </a:lnTo>
                  <a:lnTo>
                    <a:pt x="1075" y="1085"/>
                  </a:lnTo>
                  <a:lnTo>
                    <a:pt x="1039" y="1062"/>
                  </a:lnTo>
                  <a:lnTo>
                    <a:pt x="1006" y="1042"/>
                  </a:lnTo>
                  <a:lnTo>
                    <a:pt x="974" y="1024"/>
                  </a:lnTo>
                  <a:lnTo>
                    <a:pt x="947" y="1009"/>
                  </a:lnTo>
                  <a:lnTo>
                    <a:pt x="923" y="995"/>
                  </a:lnTo>
                  <a:lnTo>
                    <a:pt x="902" y="985"/>
                  </a:lnTo>
                  <a:lnTo>
                    <a:pt x="887" y="976"/>
                  </a:lnTo>
                  <a:lnTo>
                    <a:pt x="875" y="971"/>
                  </a:lnTo>
                  <a:lnTo>
                    <a:pt x="859" y="961"/>
                  </a:lnTo>
                  <a:lnTo>
                    <a:pt x="847" y="949"/>
                  </a:lnTo>
                  <a:lnTo>
                    <a:pt x="837" y="934"/>
                  </a:lnTo>
                  <a:lnTo>
                    <a:pt x="832" y="916"/>
                  </a:lnTo>
                  <a:lnTo>
                    <a:pt x="830" y="898"/>
                  </a:lnTo>
                  <a:lnTo>
                    <a:pt x="830" y="652"/>
                  </a:lnTo>
                  <a:lnTo>
                    <a:pt x="832" y="634"/>
                  </a:lnTo>
                  <a:lnTo>
                    <a:pt x="837" y="619"/>
                  </a:lnTo>
                  <a:lnTo>
                    <a:pt x="848" y="605"/>
                  </a:lnTo>
                  <a:lnTo>
                    <a:pt x="861" y="593"/>
                  </a:lnTo>
                  <a:lnTo>
                    <a:pt x="871" y="584"/>
                  </a:lnTo>
                  <a:lnTo>
                    <a:pt x="878" y="570"/>
                  </a:lnTo>
                  <a:lnTo>
                    <a:pt x="881" y="556"/>
                  </a:lnTo>
                  <a:lnTo>
                    <a:pt x="881" y="301"/>
                  </a:lnTo>
                  <a:lnTo>
                    <a:pt x="877" y="268"/>
                  </a:lnTo>
                  <a:lnTo>
                    <a:pt x="868" y="238"/>
                  </a:lnTo>
                  <a:lnTo>
                    <a:pt x="853" y="210"/>
                  </a:lnTo>
                  <a:lnTo>
                    <a:pt x="834" y="187"/>
                  </a:lnTo>
                  <a:lnTo>
                    <a:pt x="810" y="167"/>
                  </a:lnTo>
                  <a:lnTo>
                    <a:pt x="782" y="153"/>
                  </a:lnTo>
                  <a:lnTo>
                    <a:pt x="753" y="143"/>
                  </a:lnTo>
                  <a:lnTo>
                    <a:pt x="720" y="140"/>
                  </a:lnTo>
                  <a:lnTo>
                    <a:pt x="664" y="140"/>
                  </a:lnTo>
                  <a:lnTo>
                    <a:pt x="633" y="143"/>
                  </a:lnTo>
                  <a:lnTo>
                    <a:pt x="602" y="153"/>
                  </a:lnTo>
                  <a:lnTo>
                    <a:pt x="575" y="167"/>
                  </a:lnTo>
                  <a:lnTo>
                    <a:pt x="552" y="187"/>
                  </a:lnTo>
                  <a:lnTo>
                    <a:pt x="531" y="210"/>
                  </a:lnTo>
                  <a:lnTo>
                    <a:pt x="517" y="238"/>
                  </a:lnTo>
                  <a:lnTo>
                    <a:pt x="507" y="268"/>
                  </a:lnTo>
                  <a:lnTo>
                    <a:pt x="504" y="301"/>
                  </a:lnTo>
                  <a:lnTo>
                    <a:pt x="504" y="556"/>
                  </a:lnTo>
                  <a:lnTo>
                    <a:pt x="506" y="570"/>
                  </a:lnTo>
                  <a:lnTo>
                    <a:pt x="514" y="584"/>
                  </a:lnTo>
                  <a:lnTo>
                    <a:pt x="524" y="593"/>
                  </a:lnTo>
                  <a:lnTo>
                    <a:pt x="537" y="605"/>
                  </a:lnTo>
                  <a:lnTo>
                    <a:pt x="547" y="619"/>
                  </a:lnTo>
                  <a:lnTo>
                    <a:pt x="554" y="634"/>
                  </a:lnTo>
                  <a:lnTo>
                    <a:pt x="556" y="652"/>
                  </a:lnTo>
                  <a:lnTo>
                    <a:pt x="557" y="652"/>
                  </a:lnTo>
                  <a:lnTo>
                    <a:pt x="557" y="898"/>
                  </a:lnTo>
                  <a:lnTo>
                    <a:pt x="555" y="916"/>
                  </a:lnTo>
                  <a:lnTo>
                    <a:pt x="548" y="933"/>
                  </a:lnTo>
                  <a:lnTo>
                    <a:pt x="539" y="949"/>
                  </a:lnTo>
                  <a:lnTo>
                    <a:pt x="526" y="961"/>
                  </a:lnTo>
                  <a:lnTo>
                    <a:pt x="510" y="971"/>
                  </a:lnTo>
                  <a:lnTo>
                    <a:pt x="500" y="976"/>
                  </a:lnTo>
                  <a:lnTo>
                    <a:pt x="484" y="985"/>
                  </a:lnTo>
                  <a:lnTo>
                    <a:pt x="464" y="995"/>
                  </a:lnTo>
                  <a:lnTo>
                    <a:pt x="440" y="1009"/>
                  </a:lnTo>
                  <a:lnTo>
                    <a:pt x="411" y="1024"/>
                  </a:lnTo>
                  <a:lnTo>
                    <a:pt x="381" y="1042"/>
                  </a:lnTo>
                  <a:lnTo>
                    <a:pt x="347" y="1062"/>
                  </a:lnTo>
                  <a:lnTo>
                    <a:pt x="311" y="1085"/>
                  </a:lnTo>
                  <a:lnTo>
                    <a:pt x="274" y="1110"/>
                  </a:lnTo>
                  <a:lnTo>
                    <a:pt x="236" y="1137"/>
                  </a:lnTo>
                  <a:lnTo>
                    <a:pt x="198" y="1165"/>
                  </a:lnTo>
                  <a:lnTo>
                    <a:pt x="160" y="1196"/>
                  </a:lnTo>
                  <a:lnTo>
                    <a:pt x="150" y="1207"/>
                  </a:lnTo>
                  <a:lnTo>
                    <a:pt x="143" y="1222"/>
                  </a:lnTo>
                  <a:lnTo>
                    <a:pt x="140" y="1238"/>
                  </a:lnTo>
                  <a:lnTo>
                    <a:pt x="140" y="1413"/>
                  </a:lnTo>
                  <a:lnTo>
                    <a:pt x="138" y="1432"/>
                  </a:lnTo>
                  <a:lnTo>
                    <a:pt x="131" y="1448"/>
                  </a:lnTo>
                  <a:lnTo>
                    <a:pt x="120" y="1462"/>
                  </a:lnTo>
                  <a:lnTo>
                    <a:pt x="105" y="1474"/>
                  </a:lnTo>
                  <a:lnTo>
                    <a:pt x="89" y="1480"/>
                  </a:lnTo>
                  <a:lnTo>
                    <a:pt x="71" y="1483"/>
                  </a:lnTo>
                  <a:lnTo>
                    <a:pt x="52" y="1480"/>
                  </a:lnTo>
                  <a:lnTo>
                    <a:pt x="35" y="1474"/>
                  </a:lnTo>
                  <a:lnTo>
                    <a:pt x="20" y="1462"/>
                  </a:lnTo>
                  <a:lnTo>
                    <a:pt x="9" y="1448"/>
                  </a:lnTo>
                  <a:lnTo>
                    <a:pt x="2" y="1432"/>
                  </a:lnTo>
                  <a:lnTo>
                    <a:pt x="0" y="1413"/>
                  </a:lnTo>
                  <a:lnTo>
                    <a:pt x="0" y="1238"/>
                  </a:lnTo>
                  <a:lnTo>
                    <a:pt x="2" y="1209"/>
                  </a:lnTo>
                  <a:lnTo>
                    <a:pt x="8" y="1181"/>
                  </a:lnTo>
                  <a:lnTo>
                    <a:pt x="19" y="1154"/>
                  </a:lnTo>
                  <a:lnTo>
                    <a:pt x="33" y="1130"/>
                  </a:lnTo>
                  <a:lnTo>
                    <a:pt x="51" y="1108"/>
                  </a:lnTo>
                  <a:lnTo>
                    <a:pt x="71" y="1088"/>
                  </a:lnTo>
                  <a:lnTo>
                    <a:pt x="112" y="1055"/>
                  </a:lnTo>
                  <a:lnTo>
                    <a:pt x="152" y="1026"/>
                  </a:lnTo>
                  <a:lnTo>
                    <a:pt x="192" y="997"/>
                  </a:lnTo>
                  <a:lnTo>
                    <a:pt x="231" y="971"/>
                  </a:lnTo>
                  <a:lnTo>
                    <a:pt x="269" y="947"/>
                  </a:lnTo>
                  <a:lnTo>
                    <a:pt x="304" y="925"/>
                  </a:lnTo>
                  <a:lnTo>
                    <a:pt x="337" y="906"/>
                  </a:lnTo>
                  <a:lnTo>
                    <a:pt x="367" y="889"/>
                  </a:lnTo>
                  <a:lnTo>
                    <a:pt x="393" y="874"/>
                  </a:lnTo>
                  <a:lnTo>
                    <a:pt x="417" y="863"/>
                  </a:lnTo>
                  <a:lnTo>
                    <a:pt x="417" y="685"/>
                  </a:lnTo>
                  <a:lnTo>
                    <a:pt x="398" y="663"/>
                  </a:lnTo>
                  <a:lnTo>
                    <a:pt x="384" y="639"/>
                  </a:lnTo>
                  <a:lnTo>
                    <a:pt x="373" y="612"/>
                  </a:lnTo>
                  <a:lnTo>
                    <a:pt x="367" y="585"/>
                  </a:lnTo>
                  <a:lnTo>
                    <a:pt x="364" y="556"/>
                  </a:lnTo>
                  <a:lnTo>
                    <a:pt x="364" y="301"/>
                  </a:lnTo>
                  <a:lnTo>
                    <a:pt x="368" y="256"/>
                  </a:lnTo>
                  <a:lnTo>
                    <a:pt x="378" y="214"/>
                  </a:lnTo>
                  <a:lnTo>
                    <a:pt x="392" y="174"/>
                  </a:lnTo>
                  <a:lnTo>
                    <a:pt x="413" y="137"/>
                  </a:lnTo>
                  <a:lnTo>
                    <a:pt x="439" y="103"/>
                  </a:lnTo>
                  <a:lnTo>
                    <a:pt x="468" y="74"/>
                  </a:lnTo>
                  <a:lnTo>
                    <a:pt x="502" y="49"/>
                  </a:lnTo>
                  <a:lnTo>
                    <a:pt x="539" y="29"/>
                  </a:lnTo>
                  <a:lnTo>
                    <a:pt x="579" y="13"/>
                  </a:lnTo>
                  <a:lnTo>
                    <a:pt x="621" y="3"/>
                  </a:lnTo>
                  <a:lnTo>
                    <a:pt x="665"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0" name="Freeform 156"/>
            <p:cNvSpPr/>
            <p:nvPr>
              <p:custDataLst>
                <p:tags r:id="rId20"/>
              </p:custDataLst>
            </p:nvPr>
          </p:nvSpPr>
          <p:spPr bwMode="auto">
            <a:xfrm>
              <a:off x="4743451" y="2857500"/>
              <a:ext cx="220663" cy="234950"/>
            </a:xfrm>
            <a:custGeom>
              <a:avLst/>
              <a:gdLst>
                <a:gd name="T0" fmla="*/ 765 w 1386"/>
                <a:gd name="T1" fmla="*/ 3 h 1482"/>
                <a:gd name="T2" fmla="*/ 885 w 1386"/>
                <a:gd name="T3" fmla="*/ 49 h 1482"/>
                <a:gd name="T4" fmla="*/ 974 w 1386"/>
                <a:gd name="T5" fmla="*/ 137 h 1482"/>
                <a:gd name="T6" fmla="*/ 1019 w 1386"/>
                <a:gd name="T7" fmla="*/ 256 h 1482"/>
                <a:gd name="T8" fmla="*/ 1020 w 1386"/>
                <a:gd name="T9" fmla="*/ 585 h 1482"/>
                <a:gd name="T10" fmla="*/ 988 w 1386"/>
                <a:gd name="T11" fmla="*/ 663 h 1482"/>
                <a:gd name="T12" fmla="*/ 993 w 1386"/>
                <a:gd name="T13" fmla="*/ 874 h 1482"/>
                <a:gd name="T14" fmla="*/ 1082 w 1386"/>
                <a:gd name="T15" fmla="*/ 925 h 1482"/>
                <a:gd name="T16" fmla="*/ 1194 w 1386"/>
                <a:gd name="T17" fmla="*/ 996 h 1482"/>
                <a:gd name="T18" fmla="*/ 1315 w 1386"/>
                <a:gd name="T19" fmla="*/ 1087 h 1482"/>
                <a:gd name="T20" fmla="*/ 1367 w 1386"/>
                <a:gd name="T21" fmla="*/ 1154 h 1482"/>
                <a:gd name="T22" fmla="*/ 1386 w 1386"/>
                <a:gd name="T23" fmla="*/ 1237 h 1482"/>
                <a:gd name="T24" fmla="*/ 1376 w 1386"/>
                <a:gd name="T25" fmla="*/ 1447 h 1482"/>
                <a:gd name="T26" fmla="*/ 1334 w 1386"/>
                <a:gd name="T27" fmla="*/ 1479 h 1482"/>
                <a:gd name="T28" fmla="*/ 1280 w 1386"/>
                <a:gd name="T29" fmla="*/ 1473 h 1482"/>
                <a:gd name="T30" fmla="*/ 1248 w 1386"/>
                <a:gd name="T31" fmla="*/ 1431 h 1482"/>
                <a:gd name="T32" fmla="*/ 1244 w 1386"/>
                <a:gd name="T33" fmla="*/ 1221 h 1482"/>
                <a:gd name="T34" fmla="*/ 1188 w 1386"/>
                <a:gd name="T35" fmla="*/ 1164 h 1482"/>
                <a:gd name="T36" fmla="*/ 1075 w 1386"/>
                <a:gd name="T37" fmla="*/ 1084 h 1482"/>
                <a:gd name="T38" fmla="*/ 975 w 1386"/>
                <a:gd name="T39" fmla="*/ 1023 h 1482"/>
                <a:gd name="T40" fmla="*/ 902 w 1386"/>
                <a:gd name="T41" fmla="*/ 984 h 1482"/>
                <a:gd name="T42" fmla="*/ 861 w 1386"/>
                <a:gd name="T43" fmla="*/ 960 h 1482"/>
                <a:gd name="T44" fmla="*/ 832 w 1386"/>
                <a:gd name="T45" fmla="*/ 915 h 1482"/>
                <a:gd name="T46" fmla="*/ 832 w 1386"/>
                <a:gd name="T47" fmla="*/ 633 h 1482"/>
                <a:gd name="T48" fmla="*/ 862 w 1386"/>
                <a:gd name="T49" fmla="*/ 592 h 1482"/>
                <a:gd name="T50" fmla="*/ 881 w 1386"/>
                <a:gd name="T51" fmla="*/ 555 h 1482"/>
                <a:gd name="T52" fmla="*/ 869 w 1386"/>
                <a:gd name="T53" fmla="*/ 237 h 1482"/>
                <a:gd name="T54" fmla="*/ 810 w 1386"/>
                <a:gd name="T55" fmla="*/ 166 h 1482"/>
                <a:gd name="T56" fmla="*/ 721 w 1386"/>
                <a:gd name="T57" fmla="*/ 139 h 1482"/>
                <a:gd name="T58" fmla="*/ 602 w 1386"/>
                <a:gd name="T59" fmla="*/ 152 h 1482"/>
                <a:gd name="T60" fmla="*/ 533 w 1386"/>
                <a:gd name="T61" fmla="*/ 209 h 1482"/>
                <a:gd name="T62" fmla="*/ 505 w 1386"/>
                <a:gd name="T63" fmla="*/ 300 h 1482"/>
                <a:gd name="T64" fmla="*/ 514 w 1386"/>
                <a:gd name="T65" fmla="*/ 583 h 1482"/>
                <a:gd name="T66" fmla="*/ 548 w 1386"/>
                <a:gd name="T67" fmla="*/ 618 h 1482"/>
                <a:gd name="T68" fmla="*/ 556 w 1386"/>
                <a:gd name="T69" fmla="*/ 897 h 1482"/>
                <a:gd name="T70" fmla="*/ 538 w 1386"/>
                <a:gd name="T71" fmla="*/ 948 h 1482"/>
                <a:gd name="T72" fmla="*/ 500 w 1386"/>
                <a:gd name="T73" fmla="*/ 975 h 1482"/>
                <a:gd name="T74" fmla="*/ 439 w 1386"/>
                <a:gd name="T75" fmla="*/ 1008 h 1482"/>
                <a:gd name="T76" fmla="*/ 347 w 1386"/>
                <a:gd name="T77" fmla="*/ 1061 h 1482"/>
                <a:gd name="T78" fmla="*/ 236 w 1386"/>
                <a:gd name="T79" fmla="*/ 1136 h 1482"/>
                <a:gd name="T80" fmla="*/ 149 w 1386"/>
                <a:gd name="T81" fmla="*/ 1206 h 1482"/>
                <a:gd name="T82" fmla="*/ 141 w 1386"/>
                <a:gd name="T83" fmla="*/ 1412 h 1482"/>
                <a:gd name="T84" fmla="*/ 120 w 1386"/>
                <a:gd name="T85" fmla="*/ 1461 h 1482"/>
                <a:gd name="T86" fmla="*/ 70 w 1386"/>
                <a:gd name="T87" fmla="*/ 1482 h 1482"/>
                <a:gd name="T88" fmla="*/ 20 w 1386"/>
                <a:gd name="T89" fmla="*/ 1461 h 1482"/>
                <a:gd name="T90" fmla="*/ 0 w 1386"/>
                <a:gd name="T91" fmla="*/ 1412 h 1482"/>
                <a:gd name="T92" fmla="*/ 9 w 1386"/>
                <a:gd name="T93" fmla="*/ 1180 h 1482"/>
                <a:gd name="T94" fmla="*/ 50 w 1386"/>
                <a:gd name="T95" fmla="*/ 1107 h 1482"/>
                <a:gd name="T96" fmla="*/ 152 w 1386"/>
                <a:gd name="T97" fmla="*/ 1025 h 1482"/>
                <a:gd name="T98" fmla="*/ 268 w 1386"/>
                <a:gd name="T99" fmla="*/ 946 h 1482"/>
                <a:gd name="T100" fmla="*/ 367 w 1386"/>
                <a:gd name="T101" fmla="*/ 888 h 1482"/>
                <a:gd name="T102" fmla="*/ 416 w 1386"/>
                <a:gd name="T103" fmla="*/ 684 h 1482"/>
                <a:gd name="T104" fmla="*/ 373 w 1386"/>
                <a:gd name="T105" fmla="*/ 612 h 1482"/>
                <a:gd name="T106" fmla="*/ 364 w 1386"/>
                <a:gd name="T107" fmla="*/ 300 h 1482"/>
                <a:gd name="T108" fmla="*/ 393 w 1386"/>
                <a:gd name="T109" fmla="*/ 174 h 1482"/>
                <a:gd name="T110" fmla="*/ 467 w 1386"/>
                <a:gd name="T111" fmla="*/ 74 h 1482"/>
                <a:gd name="T112" fmla="*/ 578 w 1386"/>
                <a:gd name="T113" fmla="*/ 13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6" h="1482">
                  <a:moveTo>
                    <a:pt x="666" y="0"/>
                  </a:moveTo>
                  <a:lnTo>
                    <a:pt x="721" y="0"/>
                  </a:lnTo>
                  <a:lnTo>
                    <a:pt x="765" y="3"/>
                  </a:lnTo>
                  <a:lnTo>
                    <a:pt x="808" y="13"/>
                  </a:lnTo>
                  <a:lnTo>
                    <a:pt x="848" y="28"/>
                  </a:lnTo>
                  <a:lnTo>
                    <a:pt x="885" y="49"/>
                  </a:lnTo>
                  <a:lnTo>
                    <a:pt x="919" y="74"/>
                  </a:lnTo>
                  <a:lnTo>
                    <a:pt x="948" y="103"/>
                  </a:lnTo>
                  <a:lnTo>
                    <a:pt x="974" y="137"/>
                  </a:lnTo>
                  <a:lnTo>
                    <a:pt x="994" y="174"/>
                  </a:lnTo>
                  <a:lnTo>
                    <a:pt x="1009" y="214"/>
                  </a:lnTo>
                  <a:lnTo>
                    <a:pt x="1019" y="256"/>
                  </a:lnTo>
                  <a:lnTo>
                    <a:pt x="1022" y="300"/>
                  </a:lnTo>
                  <a:lnTo>
                    <a:pt x="1022" y="555"/>
                  </a:lnTo>
                  <a:lnTo>
                    <a:pt x="1020" y="585"/>
                  </a:lnTo>
                  <a:lnTo>
                    <a:pt x="1013" y="612"/>
                  </a:lnTo>
                  <a:lnTo>
                    <a:pt x="1002" y="639"/>
                  </a:lnTo>
                  <a:lnTo>
                    <a:pt x="988" y="663"/>
                  </a:lnTo>
                  <a:lnTo>
                    <a:pt x="970" y="684"/>
                  </a:lnTo>
                  <a:lnTo>
                    <a:pt x="970" y="862"/>
                  </a:lnTo>
                  <a:lnTo>
                    <a:pt x="993" y="874"/>
                  </a:lnTo>
                  <a:lnTo>
                    <a:pt x="1019" y="888"/>
                  </a:lnTo>
                  <a:lnTo>
                    <a:pt x="1048" y="905"/>
                  </a:lnTo>
                  <a:lnTo>
                    <a:pt x="1082" y="925"/>
                  </a:lnTo>
                  <a:lnTo>
                    <a:pt x="1117" y="946"/>
                  </a:lnTo>
                  <a:lnTo>
                    <a:pt x="1155" y="970"/>
                  </a:lnTo>
                  <a:lnTo>
                    <a:pt x="1194" y="996"/>
                  </a:lnTo>
                  <a:lnTo>
                    <a:pt x="1234" y="1025"/>
                  </a:lnTo>
                  <a:lnTo>
                    <a:pt x="1275" y="1055"/>
                  </a:lnTo>
                  <a:lnTo>
                    <a:pt x="1315" y="1087"/>
                  </a:lnTo>
                  <a:lnTo>
                    <a:pt x="1336" y="1107"/>
                  </a:lnTo>
                  <a:lnTo>
                    <a:pt x="1353" y="1130"/>
                  </a:lnTo>
                  <a:lnTo>
                    <a:pt x="1367" y="1154"/>
                  </a:lnTo>
                  <a:lnTo>
                    <a:pt x="1378" y="1180"/>
                  </a:lnTo>
                  <a:lnTo>
                    <a:pt x="1384" y="1208"/>
                  </a:lnTo>
                  <a:lnTo>
                    <a:pt x="1386" y="1237"/>
                  </a:lnTo>
                  <a:lnTo>
                    <a:pt x="1386" y="1412"/>
                  </a:lnTo>
                  <a:lnTo>
                    <a:pt x="1384" y="1431"/>
                  </a:lnTo>
                  <a:lnTo>
                    <a:pt x="1376" y="1447"/>
                  </a:lnTo>
                  <a:lnTo>
                    <a:pt x="1366" y="1461"/>
                  </a:lnTo>
                  <a:lnTo>
                    <a:pt x="1351" y="1473"/>
                  </a:lnTo>
                  <a:lnTo>
                    <a:pt x="1334" y="1479"/>
                  </a:lnTo>
                  <a:lnTo>
                    <a:pt x="1316" y="1482"/>
                  </a:lnTo>
                  <a:lnTo>
                    <a:pt x="1297" y="1479"/>
                  </a:lnTo>
                  <a:lnTo>
                    <a:pt x="1280" y="1473"/>
                  </a:lnTo>
                  <a:lnTo>
                    <a:pt x="1266" y="1461"/>
                  </a:lnTo>
                  <a:lnTo>
                    <a:pt x="1255" y="1447"/>
                  </a:lnTo>
                  <a:lnTo>
                    <a:pt x="1248" y="1431"/>
                  </a:lnTo>
                  <a:lnTo>
                    <a:pt x="1246" y="1412"/>
                  </a:lnTo>
                  <a:lnTo>
                    <a:pt x="1246" y="1237"/>
                  </a:lnTo>
                  <a:lnTo>
                    <a:pt x="1244" y="1221"/>
                  </a:lnTo>
                  <a:lnTo>
                    <a:pt x="1237" y="1206"/>
                  </a:lnTo>
                  <a:lnTo>
                    <a:pt x="1227" y="1195"/>
                  </a:lnTo>
                  <a:lnTo>
                    <a:pt x="1188" y="1164"/>
                  </a:lnTo>
                  <a:lnTo>
                    <a:pt x="1150" y="1136"/>
                  </a:lnTo>
                  <a:lnTo>
                    <a:pt x="1112" y="1109"/>
                  </a:lnTo>
                  <a:lnTo>
                    <a:pt x="1075" y="1084"/>
                  </a:lnTo>
                  <a:lnTo>
                    <a:pt x="1039" y="1061"/>
                  </a:lnTo>
                  <a:lnTo>
                    <a:pt x="1006" y="1041"/>
                  </a:lnTo>
                  <a:lnTo>
                    <a:pt x="975" y="1023"/>
                  </a:lnTo>
                  <a:lnTo>
                    <a:pt x="947" y="1008"/>
                  </a:lnTo>
                  <a:lnTo>
                    <a:pt x="923" y="994"/>
                  </a:lnTo>
                  <a:lnTo>
                    <a:pt x="902" y="984"/>
                  </a:lnTo>
                  <a:lnTo>
                    <a:pt x="886" y="975"/>
                  </a:lnTo>
                  <a:lnTo>
                    <a:pt x="876" y="970"/>
                  </a:lnTo>
                  <a:lnTo>
                    <a:pt x="861" y="960"/>
                  </a:lnTo>
                  <a:lnTo>
                    <a:pt x="848" y="948"/>
                  </a:lnTo>
                  <a:lnTo>
                    <a:pt x="839" y="933"/>
                  </a:lnTo>
                  <a:lnTo>
                    <a:pt x="832" y="915"/>
                  </a:lnTo>
                  <a:lnTo>
                    <a:pt x="830" y="897"/>
                  </a:lnTo>
                  <a:lnTo>
                    <a:pt x="830" y="651"/>
                  </a:lnTo>
                  <a:lnTo>
                    <a:pt x="832" y="633"/>
                  </a:lnTo>
                  <a:lnTo>
                    <a:pt x="839" y="618"/>
                  </a:lnTo>
                  <a:lnTo>
                    <a:pt x="848" y="604"/>
                  </a:lnTo>
                  <a:lnTo>
                    <a:pt x="862" y="592"/>
                  </a:lnTo>
                  <a:lnTo>
                    <a:pt x="872" y="583"/>
                  </a:lnTo>
                  <a:lnTo>
                    <a:pt x="879" y="569"/>
                  </a:lnTo>
                  <a:lnTo>
                    <a:pt x="881" y="555"/>
                  </a:lnTo>
                  <a:lnTo>
                    <a:pt x="881" y="300"/>
                  </a:lnTo>
                  <a:lnTo>
                    <a:pt x="878" y="267"/>
                  </a:lnTo>
                  <a:lnTo>
                    <a:pt x="869" y="237"/>
                  </a:lnTo>
                  <a:lnTo>
                    <a:pt x="854" y="209"/>
                  </a:lnTo>
                  <a:lnTo>
                    <a:pt x="834" y="186"/>
                  </a:lnTo>
                  <a:lnTo>
                    <a:pt x="810" y="166"/>
                  </a:lnTo>
                  <a:lnTo>
                    <a:pt x="784" y="152"/>
                  </a:lnTo>
                  <a:lnTo>
                    <a:pt x="753" y="142"/>
                  </a:lnTo>
                  <a:lnTo>
                    <a:pt x="721" y="139"/>
                  </a:lnTo>
                  <a:lnTo>
                    <a:pt x="666" y="139"/>
                  </a:lnTo>
                  <a:lnTo>
                    <a:pt x="633" y="142"/>
                  </a:lnTo>
                  <a:lnTo>
                    <a:pt x="602" y="152"/>
                  </a:lnTo>
                  <a:lnTo>
                    <a:pt x="576" y="166"/>
                  </a:lnTo>
                  <a:lnTo>
                    <a:pt x="552" y="186"/>
                  </a:lnTo>
                  <a:lnTo>
                    <a:pt x="533" y="209"/>
                  </a:lnTo>
                  <a:lnTo>
                    <a:pt x="518" y="237"/>
                  </a:lnTo>
                  <a:lnTo>
                    <a:pt x="509" y="267"/>
                  </a:lnTo>
                  <a:lnTo>
                    <a:pt x="505" y="300"/>
                  </a:lnTo>
                  <a:lnTo>
                    <a:pt x="505" y="555"/>
                  </a:lnTo>
                  <a:lnTo>
                    <a:pt x="508" y="569"/>
                  </a:lnTo>
                  <a:lnTo>
                    <a:pt x="514" y="583"/>
                  </a:lnTo>
                  <a:lnTo>
                    <a:pt x="524" y="592"/>
                  </a:lnTo>
                  <a:lnTo>
                    <a:pt x="538" y="604"/>
                  </a:lnTo>
                  <a:lnTo>
                    <a:pt x="548" y="618"/>
                  </a:lnTo>
                  <a:lnTo>
                    <a:pt x="554" y="633"/>
                  </a:lnTo>
                  <a:lnTo>
                    <a:pt x="556" y="651"/>
                  </a:lnTo>
                  <a:lnTo>
                    <a:pt x="556" y="897"/>
                  </a:lnTo>
                  <a:lnTo>
                    <a:pt x="554" y="915"/>
                  </a:lnTo>
                  <a:lnTo>
                    <a:pt x="548" y="932"/>
                  </a:lnTo>
                  <a:lnTo>
                    <a:pt x="538" y="948"/>
                  </a:lnTo>
                  <a:lnTo>
                    <a:pt x="526" y="960"/>
                  </a:lnTo>
                  <a:lnTo>
                    <a:pt x="511" y="970"/>
                  </a:lnTo>
                  <a:lnTo>
                    <a:pt x="500" y="975"/>
                  </a:lnTo>
                  <a:lnTo>
                    <a:pt x="484" y="984"/>
                  </a:lnTo>
                  <a:lnTo>
                    <a:pt x="464" y="994"/>
                  </a:lnTo>
                  <a:lnTo>
                    <a:pt x="439" y="1008"/>
                  </a:lnTo>
                  <a:lnTo>
                    <a:pt x="412" y="1023"/>
                  </a:lnTo>
                  <a:lnTo>
                    <a:pt x="381" y="1041"/>
                  </a:lnTo>
                  <a:lnTo>
                    <a:pt x="347" y="1061"/>
                  </a:lnTo>
                  <a:lnTo>
                    <a:pt x="311" y="1084"/>
                  </a:lnTo>
                  <a:lnTo>
                    <a:pt x="274" y="1109"/>
                  </a:lnTo>
                  <a:lnTo>
                    <a:pt x="236" y="1136"/>
                  </a:lnTo>
                  <a:lnTo>
                    <a:pt x="199" y="1164"/>
                  </a:lnTo>
                  <a:lnTo>
                    <a:pt x="160" y="1195"/>
                  </a:lnTo>
                  <a:lnTo>
                    <a:pt x="149" y="1206"/>
                  </a:lnTo>
                  <a:lnTo>
                    <a:pt x="143" y="1221"/>
                  </a:lnTo>
                  <a:lnTo>
                    <a:pt x="141" y="1237"/>
                  </a:lnTo>
                  <a:lnTo>
                    <a:pt x="141" y="1412"/>
                  </a:lnTo>
                  <a:lnTo>
                    <a:pt x="138" y="1431"/>
                  </a:lnTo>
                  <a:lnTo>
                    <a:pt x="131" y="1447"/>
                  </a:lnTo>
                  <a:lnTo>
                    <a:pt x="120" y="1461"/>
                  </a:lnTo>
                  <a:lnTo>
                    <a:pt x="106" y="1473"/>
                  </a:lnTo>
                  <a:lnTo>
                    <a:pt x="89" y="1479"/>
                  </a:lnTo>
                  <a:lnTo>
                    <a:pt x="70" y="1482"/>
                  </a:lnTo>
                  <a:lnTo>
                    <a:pt x="52" y="1479"/>
                  </a:lnTo>
                  <a:lnTo>
                    <a:pt x="35" y="1473"/>
                  </a:lnTo>
                  <a:lnTo>
                    <a:pt x="20" y="1461"/>
                  </a:lnTo>
                  <a:lnTo>
                    <a:pt x="10" y="1447"/>
                  </a:lnTo>
                  <a:lnTo>
                    <a:pt x="2" y="1431"/>
                  </a:lnTo>
                  <a:lnTo>
                    <a:pt x="0" y="1412"/>
                  </a:lnTo>
                  <a:lnTo>
                    <a:pt x="0" y="1237"/>
                  </a:lnTo>
                  <a:lnTo>
                    <a:pt x="2" y="1208"/>
                  </a:lnTo>
                  <a:lnTo>
                    <a:pt x="9" y="1180"/>
                  </a:lnTo>
                  <a:lnTo>
                    <a:pt x="18" y="1153"/>
                  </a:lnTo>
                  <a:lnTo>
                    <a:pt x="33" y="1129"/>
                  </a:lnTo>
                  <a:lnTo>
                    <a:pt x="50" y="1107"/>
                  </a:lnTo>
                  <a:lnTo>
                    <a:pt x="71" y="1087"/>
                  </a:lnTo>
                  <a:lnTo>
                    <a:pt x="111" y="1054"/>
                  </a:lnTo>
                  <a:lnTo>
                    <a:pt x="152" y="1025"/>
                  </a:lnTo>
                  <a:lnTo>
                    <a:pt x="192" y="996"/>
                  </a:lnTo>
                  <a:lnTo>
                    <a:pt x="231" y="970"/>
                  </a:lnTo>
                  <a:lnTo>
                    <a:pt x="268" y="946"/>
                  </a:lnTo>
                  <a:lnTo>
                    <a:pt x="304" y="924"/>
                  </a:lnTo>
                  <a:lnTo>
                    <a:pt x="338" y="905"/>
                  </a:lnTo>
                  <a:lnTo>
                    <a:pt x="367" y="888"/>
                  </a:lnTo>
                  <a:lnTo>
                    <a:pt x="394" y="873"/>
                  </a:lnTo>
                  <a:lnTo>
                    <a:pt x="416" y="862"/>
                  </a:lnTo>
                  <a:lnTo>
                    <a:pt x="416" y="684"/>
                  </a:lnTo>
                  <a:lnTo>
                    <a:pt x="398" y="663"/>
                  </a:lnTo>
                  <a:lnTo>
                    <a:pt x="383" y="639"/>
                  </a:lnTo>
                  <a:lnTo>
                    <a:pt x="373" y="612"/>
                  </a:lnTo>
                  <a:lnTo>
                    <a:pt x="366" y="585"/>
                  </a:lnTo>
                  <a:lnTo>
                    <a:pt x="364" y="555"/>
                  </a:lnTo>
                  <a:lnTo>
                    <a:pt x="364" y="300"/>
                  </a:lnTo>
                  <a:lnTo>
                    <a:pt x="367" y="256"/>
                  </a:lnTo>
                  <a:lnTo>
                    <a:pt x="377" y="214"/>
                  </a:lnTo>
                  <a:lnTo>
                    <a:pt x="393" y="174"/>
                  </a:lnTo>
                  <a:lnTo>
                    <a:pt x="413" y="137"/>
                  </a:lnTo>
                  <a:lnTo>
                    <a:pt x="438" y="103"/>
                  </a:lnTo>
                  <a:lnTo>
                    <a:pt x="467" y="74"/>
                  </a:lnTo>
                  <a:lnTo>
                    <a:pt x="501" y="49"/>
                  </a:lnTo>
                  <a:lnTo>
                    <a:pt x="538" y="28"/>
                  </a:lnTo>
                  <a:lnTo>
                    <a:pt x="578" y="13"/>
                  </a:lnTo>
                  <a:lnTo>
                    <a:pt x="621" y="3"/>
                  </a:lnTo>
                  <a:lnTo>
                    <a:pt x="666"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2" name="矩形 1"/>
          <p:cNvSpPr/>
          <p:nvPr/>
        </p:nvSpPr>
        <p:spPr>
          <a:xfrm>
            <a:off x="566750" y="387463"/>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p:cNvSpPr txBox="1"/>
          <p:nvPr/>
        </p:nvSpPr>
        <p:spPr>
          <a:xfrm>
            <a:off x="567055" y="862965"/>
            <a:ext cx="6096000" cy="521970"/>
          </a:xfrm>
          <a:prstGeom prst="rect">
            <a:avLst/>
          </a:prstGeom>
          <a:noFill/>
        </p:spPr>
        <p:txBody>
          <a:bodyPr wrap="square" rtlCol="0" anchor="t">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sym typeface="+mn-ea"/>
              </a:rPr>
              <a:t>实战总结</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936799" y="3322079"/>
            <a:ext cx="10784147" cy="769441"/>
          </a:xfrm>
          <a:prstGeom prst="rect">
            <a:avLst/>
          </a:prstGeom>
        </p:spPr>
        <p:txBody>
          <a:bodyPr wrap="square">
            <a:spAutoFit/>
          </a:bodyPr>
          <a:lstStyle/>
          <a:p>
            <a:pPr algn="ctr"/>
            <a:r>
              <a:rPr kumimoji="1" lang="zh-CN" altLang="en-US" sz="4400" dirty="0">
                <a:solidFill>
                  <a:schemeClr val="bg1"/>
                </a:solidFill>
                <a:latin typeface="+mj-ea"/>
              </a:rPr>
              <a:t>代码运行展示</a:t>
            </a:r>
            <a:endParaRPr kumimoji="1" lang="en-US" altLang="zh-CN" sz="4400" dirty="0">
              <a:solidFill>
                <a:schemeClr val="bg1"/>
              </a:solidFill>
              <a:latin typeface="+mj-ea"/>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616832" y="1540877"/>
            <a:ext cx="2452916" cy="769441"/>
          </a:xfrm>
          <a:prstGeom prst="rect">
            <a:avLst/>
          </a:prstGeom>
          <a:noFill/>
        </p:spPr>
        <p:txBody>
          <a:bodyPr wrap="none" rtlCol="0">
            <a:spAutoFit/>
          </a:bodyPr>
          <a:lstStyle/>
          <a:p>
            <a:r>
              <a:rPr kumimoji="1" lang="en-US" altLang="zh-CN" sz="4400" dirty="0">
                <a:solidFill>
                  <a:schemeClr val="bg1"/>
                </a:solidFill>
                <a:latin typeface="+mj-ea"/>
                <a:ea typeface="+mj-ea"/>
              </a:rPr>
              <a:t>PART</a:t>
            </a:r>
            <a:r>
              <a:rPr kumimoji="1" lang="zh-CN" altLang="en-US" sz="4400" dirty="0">
                <a:solidFill>
                  <a:schemeClr val="bg1"/>
                </a:solidFill>
                <a:latin typeface="+mj-ea"/>
                <a:ea typeface="+mj-ea"/>
              </a:rPr>
              <a:t> </a:t>
            </a:r>
            <a:r>
              <a:rPr kumimoji="1" lang="en-US" altLang="zh-CN" sz="4400" dirty="0">
                <a:solidFill>
                  <a:schemeClr val="bg1"/>
                </a:solidFill>
                <a:latin typeface="+mj-ea"/>
                <a:ea typeface="+mj-ea"/>
              </a:rPr>
              <a:t>03</a:t>
            </a:r>
            <a:endParaRPr kumimoji="1" lang="zh-CN" altLang="en-US" sz="4400" dirty="0">
              <a:solidFill>
                <a:schemeClr val="bg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p>
        </p:txBody>
      </p:sp>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CNN</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sym typeface="+mn-ea"/>
              </a:rPr>
              <a:t>SGD</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5" name="图片 4"/>
          <p:cNvPicPr>
            <a:picLocks noChangeAspect="1"/>
          </p:cNvPicPr>
          <p:nvPr/>
        </p:nvPicPr>
        <p:blipFill>
          <a:blip r:embed="rId3"/>
          <a:stretch>
            <a:fillRect/>
          </a:stretch>
        </p:blipFill>
        <p:spPr>
          <a:xfrm>
            <a:off x="1602105" y="1406525"/>
            <a:ext cx="3877945" cy="5220970"/>
          </a:xfrm>
          <a:prstGeom prst="rect">
            <a:avLst/>
          </a:prstGeom>
        </p:spPr>
      </p:pic>
      <p:pic>
        <p:nvPicPr>
          <p:cNvPr id="7" name="图片 6" descr="Cnn模型和SGD优化器进行测试"/>
          <p:cNvPicPr>
            <a:picLocks noChangeAspect="1"/>
          </p:cNvPicPr>
          <p:nvPr/>
        </p:nvPicPr>
        <p:blipFill>
          <a:blip r:embed="rId4"/>
          <a:stretch>
            <a:fillRect/>
          </a:stretch>
        </p:blipFill>
        <p:spPr>
          <a:xfrm>
            <a:off x="6365875" y="1405890"/>
            <a:ext cx="4724400" cy="52216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p>
        </p:txBody>
      </p:sp>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CNN</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sym typeface="+mn-ea"/>
              </a:rPr>
              <a:t>Adam</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7" name="图片 6"/>
          <p:cNvPicPr>
            <a:picLocks noChangeAspect="1"/>
          </p:cNvPicPr>
          <p:nvPr/>
        </p:nvPicPr>
        <p:blipFill>
          <a:blip r:embed="rId3"/>
          <a:stretch>
            <a:fillRect/>
          </a:stretch>
        </p:blipFill>
        <p:spPr>
          <a:xfrm>
            <a:off x="1347470" y="1443355"/>
            <a:ext cx="4164330" cy="5184140"/>
          </a:xfrm>
          <a:prstGeom prst="rect">
            <a:avLst/>
          </a:prstGeom>
        </p:spPr>
      </p:pic>
      <p:pic>
        <p:nvPicPr>
          <p:cNvPr id="2" name="图片 1" descr="Cnn模型和Adam优化器进行测试"/>
          <p:cNvPicPr>
            <a:picLocks noChangeAspect="1"/>
          </p:cNvPicPr>
          <p:nvPr/>
        </p:nvPicPr>
        <p:blipFill>
          <a:blip r:embed="rId4"/>
          <a:stretch>
            <a:fillRect/>
          </a:stretch>
        </p:blipFill>
        <p:spPr>
          <a:xfrm>
            <a:off x="6475730" y="1418590"/>
            <a:ext cx="4759325" cy="52089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p>
        </p:txBody>
      </p:sp>
      <p:pic>
        <p:nvPicPr>
          <p:cNvPr id="3" name="图片 2"/>
          <p:cNvPicPr>
            <a:picLocks noChangeAspect="1"/>
          </p:cNvPicPr>
          <p:nvPr/>
        </p:nvPicPr>
        <p:blipFill>
          <a:blip r:embed="rId3"/>
          <a:stretch>
            <a:fillRect/>
          </a:stretch>
        </p:blipFill>
        <p:spPr>
          <a:xfrm>
            <a:off x="7127240" y="1411605"/>
            <a:ext cx="4798695" cy="5153025"/>
          </a:xfrm>
          <a:prstGeom prst="rect">
            <a:avLst/>
          </a:prstGeom>
        </p:spPr>
      </p:pic>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EfficientNet</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sym typeface="+mn-ea"/>
              </a:rPr>
              <a:t>SGD</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5" name="图片 4" descr="使用efficientnet模型和SGD优化器进行训练时的情况"/>
          <p:cNvPicPr>
            <a:picLocks noChangeAspect="1"/>
          </p:cNvPicPr>
          <p:nvPr/>
        </p:nvPicPr>
        <p:blipFill>
          <a:blip r:embed="rId4"/>
          <a:stretch>
            <a:fillRect/>
          </a:stretch>
        </p:blipFill>
        <p:spPr>
          <a:xfrm>
            <a:off x="307975" y="2600960"/>
            <a:ext cx="6753225" cy="269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p>
        </p:txBody>
      </p:sp>
      <p:pic>
        <p:nvPicPr>
          <p:cNvPr id="3" name="图片 2"/>
          <p:cNvPicPr>
            <a:picLocks noChangeAspect="1"/>
          </p:cNvPicPr>
          <p:nvPr/>
        </p:nvPicPr>
        <p:blipFill>
          <a:blip r:embed="rId3"/>
          <a:stretch>
            <a:fillRect/>
          </a:stretch>
        </p:blipFill>
        <p:spPr>
          <a:xfrm>
            <a:off x="7157085" y="1393825"/>
            <a:ext cx="4798695" cy="5153025"/>
          </a:xfrm>
          <a:prstGeom prst="rect">
            <a:avLst/>
          </a:prstGeom>
        </p:spPr>
      </p:pic>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EfficientNet</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rPr>
              <a:t>Adam</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4" name="图片 3" descr="使用efficientnet模型和Adam优化器进行训练时的情况"/>
          <p:cNvPicPr>
            <a:picLocks noChangeAspect="1"/>
          </p:cNvPicPr>
          <p:nvPr/>
        </p:nvPicPr>
        <p:blipFill>
          <a:blip r:embed="rId4"/>
          <a:stretch>
            <a:fillRect/>
          </a:stretch>
        </p:blipFill>
        <p:spPr>
          <a:xfrm>
            <a:off x="248920" y="2513965"/>
            <a:ext cx="6841490" cy="2614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89182" y="3243462"/>
            <a:ext cx="11213636" cy="830997"/>
          </a:xfrm>
          <a:prstGeom prst="rect">
            <a:avLst/>
          </a:prstGeom>
        </p:spPr>
        <p:txBody>
          <a:bodyPr wrap="square">
            <a:spAutoFit/>
          </a:bodyPr>
          <a:lstStyle/>
          <a:p>
            <a:pPr lvl="0" algn="ctr"/>
            <a:r>
              <a:rPr kumimoji="1" lang="zh-CN" altLang="en-US" sz="4800" dirty="0">
                <a:solidFill>
                  <a:schemeClr val="bg1"/>
                </a:solidFill>
                <a:latin typeface="+mj-ea"/>
              </a:rPr>
              <a:t>收获与未来改进方向</a:t>
            </a:r>
            <a:endParaRPr kumimoji="1" lang="en-US" altLang="zh-CN" sz="4800" dirty="0">
              <a:solidFill>
                <a:prstClr val="white"/>
              </a:solidFill>
              <a:latin typeface="思源黑体 CN Bold"/>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616832" y="1540877"/>
            <a:ext cx="2037096" cy="769441"/>
          </a:xfrm>
          <a:prstGeom prst="rect">
            <a:avLst/>
          </a:prstGeom>
          <a:noFill/>
        </p:spPr>
        <p:txBody>
          <a:bodyPr wrap="none" rtlCol="0">
            <a:spAutoFit/>
          </a:bodyPr>
          <a:lstStyle/>
          <a:p>
            <a:r>
              <a:rPr kumimoji="1" lang="en-US" altLang="zh-CN" sz="4400" dirty="0">
                <a:solidFill>
                  <a:schemeClr val="bg1"/>
                </a:solidFill>
                <a:latin typeface="+mj-ea"/>
                <a:ea typeface="+mj-ea"/>
              </a:rPr>
              <a:t>PART</a:t>
            </a:r>
            <a:r>
              <a:rPr kumimoji="1" lang="zh-CN" altLang="en-US" sz="4400" dirty="0">
                <a:solidFill>
                  <a:schemeClr val="bg1"/>
                </a:solidFill>
                <a:latin typeface="+mj-ea"/>
                <a:ea typeface="+mj-ea"/>
              </a:rPr>
              <a:t> </a:t>
            </a:r>
            <a:r>
              <a:rPr kumimoji="1" lang="en-US" altLang="zh-CN" sz="4400" dirty="0">
                <a:solidFill>
                  <a:schemeClr val="bg1"/>
                </a:solidFill>
                <a:latin typeface="+mj-ea"/>
                <a:ea typeface="+mj-ea"/>
              </a:rPr>
              <a:t>04</a:t>
            </a:r>
            <a:endParaRPr kumimoji="1" lang="zh-CN" altLang="en-US" sz="4400" dirty="0">
              <a:solidFill>
                <a:schemeClr val="bg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F17F2-9ED1-5F9F-8045-1153C92C9FA9}"/>
            </a:ext>
          </a:extLst>
        </p:cNvPr>
        <p:cNvGrpSpPr/>
        <p:nvPr/>
      </p:nvGrpSpPr>
      <p:grpSpPr>
        <a:xfrm>
          <a:off x="0" y="0"/>
          <a:ext cx="0" cy="0"/>
          <a:chOff x="0" y="0"/>
          <a:chExt cx="0" cy="0"/>
        </a:xfrm>
      </p:grpSpPr>
      <p:sp>
        <p:nvSpPr>
          <p:cNvPr id="24" name="矩形 23">
            <a:extLst>
              <a:ext uri="{FF2B5EF4-FFF2-40B4-BE49-F238E27FC236}">
                <a16:creationId xmlns:a16="http://schemas.microsoft.com/office/drawing/2014/main" id="{EAB2F88B-3433-51F8-EF74-984422B16145}"/>
              </a:ext>
            </a:extLst>
          </p:cNvPr>
          <p:cNvSpPr/>
          <p:nvPr/>
        </p:nvSpPr>
        <p:spPr>
          <a:xfrm>
            <a:off x="367328" y="325393"/>
            <a:ext cx="3899914" cy="461665"/>
          </a:xfrm>
          <a:prstGeom prst="rect">
            <a:avLst/>
          </a:prstGeom>
        </p:spPr>
        <p:txBody>
          <a:bodyPr wrap="none">
            <a:spAutoFit/>
          </a:bodyPr>
          <a:lstStyle/>
          <a:p>
            <a:pPr algn="dist"/>
            <a:r>
              <a:rPr kumimoji="1" lang="en-US" altLang="zh-CN" sz="2400" dirty="0">
                <a:solidFill>
                  <a:srgbClr val="273763"/>
                </a:solidFill>
                <a:latin typeface="+mj-ea"/>
              </a:rPr>
              <a:t>Part IV. </a:t>
            </a:r>
            <a:r>
              <a:rPr kumimoji="1" lang="zh-CN" altLang="en-US" sz="2400" dirty="0">
                <a:solidFill>
                  <a:srgbClr val="273763"/>
                </a:solidFill>
                <a:latin typeface="+mj-ea"/>
              </a:rPr>
              <a:t>收获与未来改进方向</a:t>
            </a:r>
          </a:p>
        </p:txBody>
      </p:sp>
      <p:sp>
        <p:nvSpPr>
          <p:cNvPr id="12" name="文本框 11">
            <a:extLst>
              <a:ext uri="{FF2B5EF4-FFF2-40B4-BE49-F238E27FC236}">
                <a16:creationId xmlns:a16="http://schemas.microsoft.com/office/drawing/2014/main" id="{E2E826E5-698F-3450-7735-5BD517CAF968}"/>
              </a:ext>
            </a:extLst>
          </p:cNvPr>
          <p:cNvSpPr txBox="1"/>
          <p:nvPr/>
        </p:nvSpPr>
        <p:spPr>
          <a:xfrm>
            <a:off x="567055" y="862965"/>
            <a:ext cx="6096000" cy="521970"/>
          </a:xfrm>
          <a:prstGeom prst="rect">
            <a:avLst/>
          </a:prstGeom>
          <a:noFill/>
        </p:spPr>
        <p:txBody>
          <a:bodyPr wrap="square" rtlCol="0" anchor="t">
            <a:spAutoFit/>
          </a:bodyPr>
          <a:lstStyle/>
          <a:p>
            <a:r>
              <a:rPr kumimoji="1" lang="en-US" altLang="zh-CN" sz="2800" dirty="0" err="1">
                <a:gradFill flip="none" rotWithShape="1">
                  <a:gsLst>
                    <a:gs pos="0">
                      <a:srgbClr val="273763"/>
                    </a:gs>
                    <a:gs pos="100000">
                      <a:srgbClr val="5FA69A"/>
                    </a:gs>
                  </a:gsLst>
                  <a:lin ang="2700000" scaled="1"/>
                  <a:tileRect/>
                </a:gradFill>
                <a:latin typeface="+mj-ea"/>
                <a:ea typeface="+mj-ea"/>
                <a:sym typeface="+mn-ea"/>
              </a:rPr>
              <a:t>EfficientNet</a:t>
            </a:r>
            <a:r>
              <a:rPr kumimoji="1" lang="zh-CN" altLang="en-US" sz="2800" dirty="0">
                <a:gradFill flip="none" rotWithShape="1">
                  <a:gsLst>
                    <a:gs pos="0">
                      <a:srgbClr val="273763"/>
                    </a:gs>
                    <a:gs pos="100000">
                      <a:srgbClr val="5FA69A"/>
                    </a:gs>
                  </a:gsLst>
                  <a:lin ang="2700000" scaled="1"/>
                  <a:tileRect/>
                </a:gradFill>
                <a:latin typeface="+mj-ea"/>
                <a:ea typeface="+mj-ea"/>
                <a:sym typeface="+mn-ea"/>
              </a:rPr>
              <a:t>模型的不同版本</a:t>
            </a:r>
          </a:p>
        </p:txBody>
      </p:sp>
      <p:sp>
        <p:nvSpPr>
          <p:cNvPr id="15" name="文本框 14">
            <a:extLst>
              <a:ext uri="{FF2B5EF4-FFF2-40B4-BE49-F238E27FC236}">
                <a16:creationId xmlns:a16="http://schemas.microsoft.com/office/drawing/2014/main" id="{9BFD0266-A835-CE3E-3634-0C3FB6A8A2A2}"/>
              </a:ext>
            </a:extLst>
          </p:cNvPr>
          <p:cNvSpPr txBox="1"/>
          <p:nvPr/>
        </p:nvSpPr>
        <p:spPr>
          <a:xfrm>
            <a:off x="567055" y="1384935"/>
            <a:ext cx="10186804" cy="1815882"/>
          </a:xfrm>
          <a:prstGeom prst="rect">
            <a:avLst/>
          </a:prstGeom>
          <a:noFill/>
        </p:spPr>
        <p:txBody>
          <a:bodyPr wrap="square" rtlCol="0">
            <a:spAutoFit/>
          </a:bodyPr>
          <a:lstStyle/>
          <a:p>
            <a:r>
              <a:rPr lang="zh-CN" altLang="en-US" sz="1600" dirty="0"/>
              <a:t>由于时间关系，目前我们使用的</a:t>
            </a:r>
            <a:r>
              <a:rPr lang="en-US" altLang="zh-CN" sz="1600" dirty="0" err="1"/>
              <a:t>EfficientNet</a:t>
            </a:r>
            <a:r>
              <a:rPr lang="zh-CN" altLang="en-US" sz="1600" dirty="0"/>
              <a:t>模型为其最初的版本</a:t>
            </a:r>
            <a:r>
              <a:rPr lang="en-US" altLang="zh-CN" sz="1600" dirty="0"/>
              <a:t>EfficientNet-b0</a:t>
            </a:r>
            <a:r>
              <a:rPr lang="zh-CN" altLang="en-US" sz="1600" dirty="0"/>
              <a:t>，它还有</a:t>
            </a:r>
            <a:r>
              <a:rPr lang="en-US" altLang="zh-CN" sz="1600" dirty="0"/>
              <a:t>b1</a:t>
            </a:r>
            <a:r>
              <a:rPr lang="zh-CN" altLang="en-US" sz="1600" dirty="0"/>
              <a:t>至</a:t>
            </a:r>
            <a:r>
              <a:rPr lang="en-US" altLang="zh-CN" sz="1600" dirty="0"/>
              <a:t>b7</a:t>
            </a:r>
            <a:r>
              <a:rPr lang="zh-CN" altLang="en-US" sz="1600" dirty="0"/>
              <a:t>，七个版本没有使用到该项目中。而且在</a:t>
            </a:r>
            <a:r>
              <a:rPr lang="en-US" altLang="zh-CN" sz="1600" dirty="0"/>
              <a:t>2021</a:t>
            </a:r>
            <a:r>
              <a:rPr lang="zh-CN" altLang="en-US" sz="1600" dirty="0"/>
              <a:t>年谷歌的研究人员又推出了</a:t>
            </a:r>
            <a:r>
              <a:rPr lang="en-US" altLang="zh-CN" sz="1600" dirty="0" err="1"/>
              <a:t>EfficientNet</a:t>
            </a:r>
            <a:r>
              <a:rPr lang="en-US" altLang="zh-CN" sz="1600" dirty="0"/>
              <a:t> V2</a:t>
            </a:r>
            <a:r>
              <a:rPr lang="zh-CN" altLang="en-US" sz="1600" dirty="0"/>
              <a:t>，它是</a:t>
            </a:r>
            <a:r>
              <a:rPr lang="en-US" altLang="zh-CN" sz="1600" dirty="0" err="1"/>
              <a:t>EfficientNet</a:t>
            </a:r>
            <a:r>
              <a:rPr lang="zh-CN" altLang="en-US" sz="1600" dirty="0"/>
              <a:t>系列的改进版本。</a:t>
            </a:r>
            <a:endParaRPr lang="en-US" altLang="zh-CN" sz="1600" dirty="0"/>
          </a:p>
          <a:p>
            <a:endParaRPr lang="en-US" altLang="zh-CN" sz="1600" dirty="0"/>
          </a:p>
          <a:p>
            <a:r>
              <a:rPr lang="en-US" altLang="zh-CN" sz="1600" dirty="0"/>
              <a:t>EfficientNetV2</a:t>
            </a:r>
            <a:r>
              <a:rPr lang="zh-CN" altLang="en-US" sz="1600" dirty="0"/>
              <a:t>采用了一种新的神经架构搜索方法，直接考虑模型的训练速度，而不仅仅是最终的评估性能。它还引入了</a:t>
            </a:r>
            <a:r>
              <a:rPr lang="en-US" altLang="zh-CN" sz="1600" dirty="0"/>
              <a:t>Fused-</a:t>
            </a:r>
            <a:r>
              <a:rPr lang="en-US" altLang="zh-CN" sz="1600" dirty="0" err="1"/>
              <a:t>MBConv</a:t>
            </a:r>
            <a:r>
              <a:rPr lang="zh-CN" altLang="en-US" sz="1600" dirty="0"/>
              <a:t>，通过融合扩张卷积和深度可分离卷积，简化了网络结构，减少了计算成本，同时加速了训练过程。在训练过程中，</a:t>
            </a:r>
            <a:r>
              <a:rPr lang="en-US" altLang="zh-CN" sz="1600" dirty="0" err="1"/>
              <a:t>EfficientNet</a:t>
            </a:r>
            <a:r>
              <a:rPr lang="en-US" altLang="zh-CN" sz="1600" dirty="0"/>
              <a:t> V2</a:t>
            </a:r>
            <a:r>
              <a:rPr lang="zh-CN" altLang="en-US" sz="1600" dirty="0"/>
              <a:t>引入了一种新颖的数据增强技术，使得模型可以根据训练阶段自适应调整图像的大小和复杂度，从而提高了模型的泛化能力。</a:t>
            </a:r>
          </a:p>
        </p:txBody>
      </p:sp>
      <p:pic>
        <p:nvPicPr>
          <p:cNvPr id="16" name="图片 15">
            <a:extLst>
              <a:ext uri="{FF2B5EF4-FFF2-40B4-BE49-F238E27FC236}">
                <a16:creationId xmlns:a16="http://schemas.microsoft.com/office/drawing/2014/main" id="{9F1F7ACA-E976-3D18-5F21-51A8178526F1}"/>
              </a:ext>
            </a:extLst>
          </p:cNvPr>
          <p:cNvPicPr>
            <a:picLocks noChangeAspect="1"/>
          </p:cNvPicPr>
          <p:nvPr/>
        </p:nvPicPr>
        <p:blipFill>
          <a:blip r:embed="rId3"/>
          <a:stretch>
            <a:fillRect/>
          </a:stretch>
        </p:blipFill>
        <p:spPr>
          <a:xfrm>
            <a:off x="1890570" y="3352799"/>
            <a:ext cx="8213376" cy="3179808"/>
          </a:xfrm>
          <a:prstGeom prst="rect">
            <a:avLst/>
          </a:prstGeom>
        </p:spPr>
      </p:pic>
    </p:spTree>
    <p:extLst>
      <p:ext uri="{BB962C8B-B14F-4D97-AF65-F5344CB8AC3E}">
        <p14:creationId xmlns:p14="http://schemas.microsoft.com/office/powerpoint/2010/main" val="65142023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006494" y="2966463"/>
            <a:ext cx="8283400" cy="1107996"/>
          </a:xfrm>
          <a:prstGeom prst="rect">
            <a:avLst/>
          </a:prstGeom>
        </p:spPr>
        <p:txBody>
          <a:bodyPr wrap="square">
            <a:spAutoFit/>
          </a:bodyPr>
          <a:lstStyle/>
          <a:p>
            <a:pPr algn="ctr"/>
            <a:r>
              <a:rPr kumimoji="1" lang="zh-CN" altLang="en-US" sz="6600" dirty="0">
                <a:solidFill>
                  <a:schemeClr val="bg1"/>
                </a:solidFill>
                <a:latin typeface="+mj-ea"/>
              </a:rPr>
              <a:t>项目框架及应用场景</a:t>
            </a:r>
            <a:endParaRPr kumimoji="1" lang="en-US" altLang="zh-CN" sz="6600" dirty="0">
              <a:solidFill>
                <a:schemeClr val="bg1"/>
              </a:solidFill>
              <a:latin typeface="+mj-ea"/>
              <a:ea typeface="+mj-ea"/>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616832" y="1540877"/>
            <a:ext cx="2452916" cy="769441"/>
          </a:xfrm>
          <a:prstGeom prst="rect">
            <a:avLst/>
          </a:prstGeom>
          <a:noFill/>
        </p:spPr>
        <p:txBody>
          <a:bodyPr wrap="none" rtlCol="0">
            <a:spAutoFit/>
          </a:bodyPr>
          <a:lstStyle/>
          <a:p>
            <a:r>
              <a:rPr kumimoji="1" lang="en-US" altLang="zh-CN" sz="4400">
                <a:solidFill>
                  <a:schemeClr val="bg1"/>
                </a:solidFill>
                <a:latin typeface="+mj-ea"/>
                <a:ea typeface="+mj-ea"/>
              </a:rPr>
              <a:t>PART</a:t>
            </a:r>
            <a:r>
              <a:rPr kumimoji="1" lang="zh-CN" altLang="en-US" sz="4400">
                <a:solidFill>
                  <a:schemeClr val="bg1"/>
                </a:solidFill>
                <a:latin typeface="+mj-ea"/>
                <a:ea typeface="+mj-ea"/>
              </a:rPr>
              <a:t> </a:t>
            </a:r>
            <a:r>
              <a:rPr kumimoji="1" lang="en-US" altLang="zh-CN" sz="4400">
                <a:solidFill>
                  <a:schemeClr val="bg1"/>
                </a:solidFill>
                <a:latin typeface="+mj-ea"/>
                <a:ea typeface="+mj-ea"/>
              </a:rPr>
              <a:t>01</a:t>
            </a:r>
            <a:endParaRPr kumimoji="1" lang="zh-CN" altLang="en-US" sz="4400">
              <a:solidFill>
                <a:schemeClr val="bg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4977E19-21F7-08DD-B258-4AE97BA496A9}"/>
              </a:ext>
            </a:extLst>
          </p:cNvPr>
          <p:cNvGrpSpPr/>
          <p:nvPr/>
        </p:nvGrpSpPr>
        <p:grpSpPr>
          <a:xfrm>
            <a:off x="6182578" y="1690809"/>
            <a:ext cx="1708806" cy="1314659"/>
            <a:chOff x="4296228" y="1690809"/>
            <a:chExt cx="1708806" cy="1314659"/>
          </a:xfrm>
        </p:grpSpPr>
        <p:sp>
          <p:nvSpPr>
            <p:cNvPr id="4" name="사각형: 둥근 모서리 13"/>
            <p:cNvSpPr/>
            <p:nvPr/>
          </p:nvSpPr>
          <p:spPr>
            <a:xfrm>
              <a:off x="4296228"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pic>
          <p:nvPicPr>
            <p:cNvPr id="8" name="그래픽 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0376" y="1992318"/>
              <a:ext cx="1125795" cy="675478"/>
            </a:xfrm>
            <a:prstGeom prst="rect">
              <a:avLst/>
            </a:prstGeom>
          </p:spPr>
        </p:pic>
      </p:grpSp>
      <p:grpSp>
        <p:nvGrpSpPr>
          <p:cNvPr id="2" name="组合 1">
            <a:extLst>
              <a:ext uri="{FF2B5EF4-FFF2-40B4-BE49-F238E27FC236}">
                <a16:creationId xmlns:a16="http://schemas.microsoft.com/office/drawing/2014/main" id="{936F9541-9AAE-8B15-6D0F-E2D360445FCB}"/>
              </a:ext>
            </a:extLst>
          </p:cNvPr>
          <p:cNvGrpSpPr/>
          <p:nvPr/>
        </p:nvGrpSpPr>
        <p:grpSpPr>
          <a:xfrm>
            <a:off x="4267242" y="3847244"/>
            <a:ext cx="1708806" cy="1314659"/>
            <a:chOff x="6215994" y="1690809"/>
            <a:chExt cx="1708806" cy="1314659"/>
          </a:xfrm>
        </p:grpSpPr>
        <p:sp>
          <p:nvSpPr>
            <p:cNvPr id="5" name="사각형: 둥근 모서리 14"/>
            <p:cNvSpPr/>
            <p:nvPr/>
          </p:nvSpPr>
          <p:spPr>
            <a:xfrm>
              <a:off x="6215994"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dirty="0">
                <a:solidFill>
                  <a:srgbClr val="000334"/>
                </a:solidFill>
                <a:latin typeface="+mj-lt"/>
              </a:endParaRPr>
            </a:p>
          </p:txBody>
        </p:sp>
        <p:pic>
          <p:nvPicPr>
            <p:cNvPr id="9" name="그래픽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703196" y="1881164"/>
              <a:ext cx="760870" cy="760870"/>
            </a:xfrm>
            <a:prstGeom prst="rect">
              <a:avLst/>
            </a:prstGeom>
          </p:spPr>
        </p:pic>
      </p:grpSp>
      <p:grpSp>
        <p:nvGrpSpPr>
          <p:cNvPr id="36" name="组合 35">
            <a:extLst>
              <a:ext uri="{FF2B5EF4-FFF2-40B4-BE49-F238E27FC236}">
                <a16:creationId xmlns:a16="http://schemas.microsoft.com/office/drawing/2014/main" id="{D6065237-C224-8119-AF95-C1B734343E0A}"/>
              </a:ext>
            </a:extLst>
          </p:cNvPr>
          <p:cNvGrpSpPr/>
          <p:nvPr/>
        </p:nvGrpSpPr>
        <p:grpSpPr>
          <a:xfrm>
            <a:off x="6164030" y="3847244"/>
            <a:ext cx="1708806" cy="1314659"/>
            <a:chOff x="4296228" y="3847244"/>
            <a:chExt cx="1708806" cy="1314659"/>
          </a:xfrm>
        </p:grpSpPr>
        <p:sp>
          <p:nvSpPr>
            <p:cNvPr id="6" name="사각형: 둥근 모서리 18"/>
            <p:cNvSpPr/>
            <p:nvPr/>
          </p:nvSpPr>
          <p:spPr>
            <a:xfrm>
              <a:off x="4296228" y="3847244"/>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pic>
          <p:nvPicPr>
            <p:cNvPr id="10" name="그래픽 2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36407" y="4100166"/>
              <a:ext cx="762786" cy="740993"/>
            </a:xfrm>
            <a:prstGeom prst="rect">
              <a:avLst/>
            </a:prstGeom>
          </p:spPr>
        </p:pic>
      </p:grpSp>
      <p:sp>
        <p:nvSpPr>
          <p:cNvPr id="17" name="文本框 16"/>
          <p:cNvSpPr txBox="1"/>
          <p:nvPr/>
        </p:nvSpPr>
        <p:spPr>
          <a:xfrm>
            <a:off x="2446737" y="3945170"/>
            <a:ext cx="1639057"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优化器</a:t>
            </a:r>
            <a:r>
              <a:rPr lang="en-US" altLang="zh-CN" dirty="0">
                <a:latin typeface="Arial" panose="020B0604020202020204" pitchFamily="34" charset="0"/>
                <a:ea typeface="思源黑体 CN Regular" panose="020B0500000000000000" pitchFamily="34" charset="-122"/>
                <a:cs typeface="+mn-ea"/>
                <a:sym typeface="Arial" panose="020B0604020202020204" pitchFamily="34" charset="0"/>
              </a:rPr>
              <a:t>Adam</a:t>
            </a:r>
          </a:p>
        </p:txBody>
      </p:sp>
      <p:sp>
        <p:nvSpPr>
          <p:cNvPr id="18" name="文本框 17"/>
          <p:cNvSpPr txBox="1"/>
          <p:nvPr/>
        </p:nvSpPr>
        <p:spPr>
          <a:xfrm>
            <a:off x="8203517" y="1049052"/>
            <a:ext cx="1293775"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训练设备</a:t>
            </a:r>
            <a:endParaRPr lang="en-US" altLang="zh-CN"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9" name="文本框 18"/>
          <p:cNvSpPr txBox="1"/>
          <p:nvPr/>
        </p:nvSpPr>
        <p:spPr>
          <a:xfrm>
            <a:off x="8272722" y="3952474"/>
            <a:ext cx="1708806"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优化器</a:t>
            </a:r>
            <a:r>
              <a:rPr lang="en-US" altLang="zh-CN" dirty="0">
                <a:latin typeface="Arial" panose="020B0604020202020204" pitchFamily="34" charset="0"/>
                <a:ea typeface="思源黑体 CN Regular" panose="020B0500000000000000" pitchFamily="34" charset="-122"/>
                <a:cs typeface="+mn-ea"/>
                <a:sym typeface="Arial" panose="020B0604020202020204" pitchFamily="34" charset="0"/>
              </a:rPr>
              <a:t>SGD</a:t>
            </a:r>
            <a:endParaRPr lang="zh-CN" altLang="en-US"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1" name="文本框 20"/>
          <p:cNvSpPr txBox="1"/>
          <p:nvPr/>
        </p:nvSpPr>
        <p:spPr>
          <a:xfrm>
            <a:off x="642065" y="4324317"/>
            <a:ext cx="3568489" cy="1879745"/>
          </a:xfrm>
          <a:prstGeom prst="rect">
            <a:avLst/>
          </a:prstGeom>
          <a:noFill/>
        </p:spPr>
        <p:txBody>
          <a:bodyPr wrap="square" rtlCol="0">
            <a:spAutoFit/>
          </a:bodyPr>
          <a:lstStyle/>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是一种自适应学习率的优化算法，结合了动量梯度下降和 </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RMSprop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算法的思想。它通过自适应地调整每个参数的学习率，从而在训练过程中加速收敛。所以</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优化器的初始学习率可以随意设置，且性能更好，不过因此</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相对于</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SGD</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更复杂，训练时间可能更长。</a:t>
            </a:r>
          </a:p>
        </p:txBody>
      </p:sp>
      <p:sp>
        <p:nvSpPr>
          <p:cNvPr id="22" name="文本框 21"/>
          <p:cNvSpPr txBox="1"/>
          <p:nvPr/>
        </p:nvSpPr>
        <p:spPr>
          <a:xfrm>
            <a:off x="8201195" y="1467529"/>
            <a:ext cx="3471260" cy="1247008"/>
          </a:xfrm>
          <a:prstGeom prst="rect">
            <a:avLst/>
          </a:prstGeom>
          <a:noFill/>
        </p:spPr>
        <p:txBody>
          <a:bodyPr wrap="square" rtlCol="0">
            <a:spAutoFit/>
          </a:bodyPr>
          <a:lstStyle/>
          <a:p>
            <a:pPr>
              <a:lnSpc>
                <a:spcPct val="120000"/>
              </a:lnSpc>
            </a:pP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要使用</a:t>
            </a:r>
            <a:r>
              <a:rPr lang="en-US" altLang="zh-CN"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NVIDIA</a:t>
            </a: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以外的显卡（如</a:t>
            </a:r>
            <a:r>
              <a:rPr lang="en-US" altLang="zh-CN"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AMD</a:t>
            </a: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显卡）进行加速训练，需要下载包</a:t>
            </a:r>
            <a:r>
              <a:rPr lang="en-US" altLang="zh-CN"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torch-</a:t>
            </a:r>
            <a:r>
              <a:rPr lang="en-US" altLang="zh-CN" sz="16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directml</a:t>
            </a: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，比如</a:t>
            </a:r>
            <a:r>
              <a:rPr lang="en-US" altLang="zh-CN"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pip install torch </a:t>
            </a:r>
            <a:r>
              <a:rPr lang="en-US" altLang="zh-CN" sz="16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torchvision</a:t>
            </a:r>
            <a:r>
              <a:rPr lang="en-US" altLang="zh-CN"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==0.18.1</a:t>
            </a:r>
            <a:endPar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3" name="文本框 22"/>
          <p:cNvSpPr txBox="1"/>
          <p:nvPr/>
        </p:nvSpPr>
        <p:spPr>
          <a:xfrm>
            <a:off x="8272722" y="4314502"/>
            <a:ext cx="3604646" cy="213827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对于每次前向传递，都会从总的数据集中随机选择一批数据，即批次大小</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。如果学习率不是变化的话，</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SGD</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的初始学习率需要设置较小一点，否则可能会导致模型在最优解附近来回振荡，无法稳定地收敛到最优解‌‌，使得训练过程不稳定。但学习率过小也会导致其收敛速度变慢，训练过程边长等问题，所以其性能比</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略微差一点。</a:t>
            </a:r>
          </a:p>
        </p:txBody>
      </p:sp>
      <p:sp>
        <p:nvSpPr>
          <p:cNvPr id="24" name="矩形 23"/>
          <p:cNvSpPr/>
          <p:nvPr/>
        </p:nvSpPr>
        <p:spPr>
          <a:xfrm>
            <a:off x="367328" y="325393"/>
            <a:ext cx="3899914" cy="461665"/>
          </a:xfrm>
          <a:prstGeom prst="rect">
            <a:avLst/>
          </a:prstGeom>
        </p:spPr>
        <p:txBody>
          <a:bodyPr wrap="none">
            <a:spAutoFit/>
          </a:bodyPr>
          <a:lstStyle/>
          <a:p>
            <a:pPr algn="dist"/>
            <a:r>
              <a:rPr kumimoji="1" lang="en-US" altLang="zh-CN" sz="2400" dirty="0">
                <a:solidFill>
                  <a:srgbClr val="273763"/>
                </a:solidFill>
                <a:latin typeface="+mj-ea"/>
              </a:rPr>
              <a:t>Part IV. </a:t>
            </a:r>
            <a:r>
              <a:rPr kumimoji="1" lang="zh-CN" altLang="en-US" sz="2400" dirty="0">
                <a:solidFill>
                  <a:srgbClr val="273763"/>
                </a:solidFill>
                <a:latin typeface="+mj-ea"/>
              </a:rPr>
              <a:t>收获与未来改进方向</a:t>
            </a:r>
          </a:p>
        </p:txBody>
      </p:sp>
      <p:grpSp>
        <p:nvGrpSpPr>
          <p:cNvPr id="35" name="组合 34">
            <a:extLst>
              <a:ext uri="{FF2B5EF4-FFF2-40B4-BE49-F238E27FC236}">
                <a16:creationId xmlns:a16="http://schemas.microsoft.com/office/drawing/2014/main" id="{A97D2269-8E43-A06B-FBA3-DB49EE8DBD4C}"/>
              </a:ext>
            </a:extLst>
          </p:cNvPr>
          <p:cNvGrpSpPr/>
          <p:nvPr/>
        </p:nvGrpSpPr>
        <p:grpSpPr>
          <a:xfrm>
            <a:off x="4265756" y="1690809"/>
            <a:ext cx="1708806" cy="1314659"/>
            <a:chOff x="6215994" y="3847243"/>
            <a:chExt cx="1708806" cy="1314659"/>
          </a:xfrm>
        </p:grpSpPr>
        <p:sp>
          <p:nvSpPr>
            <p:cNvPr id="7" name="사각형: 둥근 모서리 20"/>
            <p:cNvSpPr/>
            <p:nvPr/>
          </p:nvSpPr>
          <p:spPr>
            <a:xfrm>
              <a:off x="6215994" y="3847243"/>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grpSp>
          <p:nvGrpSpPr>
            <p:cNvPr id="26" name="Group 114"/>
            <p:cNvGrpSpPr/>
            <p:nvPr/>
          </p:nvGrpSpPr>
          <p:grpSpPr>
            <a:xfrm>
              <a:off x="6703196" y="4067895"/>
              <a:ext cx="835663" cy="702395"/>
              <a:chOff x="4411663" y="2727325"/>
              <a:chExt cx="552451" cy="476251"/>
            </a:xfrm>
            <a:solidFill>
              <a:schemeClr val="bg1"/>
            </a:solidFill>
          </p:grpSpPr>
          <p:sp>
            <p:nvSpPr>
              <p:cNvPr id="27" name="Freeform 153"/>
              <p:cNvSpPr/>
              <p:nvPr/>
            </p:nvSpPr>
            <p:spPr bwMode="auto">
              <a:xfrm>
                <a:off x="4510088" y="2727325"/>
                <a:ext cx="360363" cy="103188"/>
              </a:xfrm>
              <a:custGeom>
                <a:avLst/>
                <a:gdLst>
                  <a:gd name="T0" fmla="*/ 1169 w 2271"/>
                  <a:gd name="T1" fmla="*/ 1 h 651"/>
                  <a:gd name="T2" fmla="*/ 1347 w 2271"/>
                  <a:gd name="T3" fmla="*/ 21 h 651"/>
                  <a:gd name="T4" fmla="*/ 1519 w 2271"/>
                  <a:gd name="T5" fmla="*/ 60 h 651"/>
                  <a:gd name="T6" fmla="*/ 1685 w 2271"/>
                  <a:gd name="T7" fmla="*/ 120 h 651"/>
                  <a:gd name="T8" fmla="*/ 1843 w 2271"/>
                  <a:gd name="T9" fmla="*/ 198 h 651"/>
                  <a:gd name="T10" fmla="*/ 1991 w 2271"/>
                  <a:gd name="T11" fmla="*/ 296 h 651"/>
                  <a:gd name="T12" fmla="*/ 2129 w 2271"/>
                  <a:gd name="T13" fmla="*/ 410 h 651"/>
                  <a:gd name="T14" fmla="*/ 2130 w 2271"/>
                  <a:gd name="T15" fmla="*/ 262 h 651"/>
                  <a:gd name="T16" fmla="*/ 2147 w 2271"/>
                  <a:gd name="T17" fmla="*/ 230 h 651"/>
                  <a:gd name="T18" fmla="*/ 2179 w 2271"/>
                  <a:gd name="T19" fmla="*/ 212 h 651"/>
                  <a:gd name="T20" fmla="*/ 2198 w 2271"/>
                  <a:gd name="T21" fmla="*/ 209 h 651"/>
                  <a:gd name="T22" fmla="*/ 2233 w 2271"/>
                  <a:gd name="T23" fmla="*/ 219 h 651"/>
                  <a:gd name="T24" fmla="*/ 2258 w 2271"/>
                  <a:gd name="T25" fmla="*/ 244 h 651"/>
                  <a:gd name="T26" fmla="*/ 2268 w 2271"/>
                  <a:gd name="T27" fmla="*/ 279 h 651"/>
                  <a:gd name="T28" fmla="*/ 2268 w 2271"/>
                  <a:gd name="T29" fmla="*/ 596 h 651"/>
                  <a:gd name="T30" fmla="*/ 2251 w 2271"/>
                  <a:gd name="T31" fmla="*/ 627 h 651"/>
                  <a:gd name="T32" fmla="*/ 2220 w 2271"/>
                  <a:gd name="T33" fmla="*/ 645 h 651"/>
                  <a:gd name="T34" fmla="*/ 1901 w 2271"/>
                  <a:gd name="T35" fmla="*/ 651 h 651"/>
                  <a:gd name="T36" fmla="*/ 1882 w 2271"/>
                  <a:gd name="T37" fmla="*/ 649 h 651"/>
                  <a:gd name="T38" fmla="*/ 1852 w 2271"/>
                  <a:gd name="T39" fmla="*/ 631 h 651"/>
                  <a:gd name="T40" fmla="*/ 1833 w 2271"/>
                  <a:gd name="T41" fmla="*/ 601 h 651"/>
                  <a:gd name="T42" fmla="*/ 1833 w 2271"/>
                  <a:gd name="T43" fmla="*/ 564 h 651"/>
                  <a:gd name="T44" fmla="*/ 1851 w 2271"/>
                  <a:gd name="T45" fmla="*/ 532 h 651"/>
                  <a:gd name="T46" fmla="*/ 1881 w 2271"/>
                  <a:gd name="T47" fmla="*/ 514 h 651"/>
                  <a:gd name="T48" fmla="*/ 2029 w 2271"/>
                  <a:gd name="T49" fmla="*/ 510 h 651"/>
                  <a:gd name="T50" fmla="*/ 1894 w 2271"/>
                  <a:gd name="T51" fmla="*/ 398 h 651"/>
                  <a:gd name="T52" fmla="*/ 1748 w 2271"/>
                  <a:gd name="T53" fmla="*/ 305 h 651"/>
                  <a:gd name="T54" fmla="*/ 1591 w 2271"/>
                  <a:gd name="T55" fmla="*/ 232 h 651"/>
                  <a:gd name="T56" fmla="*/ 1427 w 2271"/>
                  <a:gd name="T57" fmla="*/ 180 h 651"/>
                  <a:gd name="T58" fmla="*/ 1256 w 2271"/>
                  <a:gd name="T59" fmla="*/ 149 h 651"/>
                  <a:gd name="T60" fmla="*/ 1080 w 2271"/>
                  <a:gd name="T61" fmla="*/ 140 h 651"/>
                  <a:gd name="T62" fmla="*/ 901 w 2271"/>
                  <a:gd name="T63" fmla="*/ 154 h 651"/>
                  <a:gd name="T64" fmla="*/ 727 w 2271"/>
                  <a:gd name="T65" fmla="*/ 190 h 651"/>
                  <a:gd name="T66" fmla="*/ 559 w 2271"/>
                  <a:gd name="T67" fmla="*/ 249 h 651"/>
                  <a:gd name="T68" fmla="*/ 402 w 2271"/>
                  <a:gd name="T69" fmla="*/ 329 h 651"/>
                  <a:gd name="T70" fmla="*/ 255 w 2271"/>
                  <a:gd name="T71" fmla="*/ 429 h 651"/>
                  <a:gd name="T72" fmla="*/ 121 w 2271"/>
                  <a:gd name="T73" fmla="*/ 550 h 651"/>
                  <a:gd name="T74" fmla="*/ 90 w 2271"/>
                  <a:gd name="T75" fmla="*/ 569 h 651"/>
                  <a:gd name="T76" fmla="*/ 54 w 2271"/>
                  <a:gd name="T77" fmla="*/ 569 h 651"/>
                  <a:gd name="T78" fmla="*/ 21 w 2271"/>
                  <a:gd name="T79" fmla="*/ 551 h 651"/>
                  <a:gd name="T80" fmla="*/ 2 w 2271"/>
                  <a:gd name="T81" fmla="*/ 520 h 651"/>
                  <a:gd name="T82" fmla="*/ 2 w 2271"/>
                  <a:gd name="T83" fmla="*/ 484 h 651"/>
                  <a:gd name="T84" fmla="*/ 20 w 2271"/>
                  <a:gd name="T85" fmla="*/ 452 h 651"/>
                  <a:gd name="T86" fmla="*/ 156 w 2271"/>
                  <a:gd name="T87" fmla="*/ 329 h 651"/>
                  <a:gd name="T88" fmla="*/ 304 w 2271"/>
                  <a:gd name="T89" fmla="*/ 224 h 651"/>
                  <a:gd name="T90" fmla="*/ 463 w 2271"/>
                  <a:gd name="T91" fmla="*/ 139 h 651"/>
                  <a:gd name="T92" fmla="*/ 631 w 2271"/>
                  <a:gd name="T93" fmla="*/ 74 h 651"/>
                  <a:gd name="T94" fmla="*/ 806 w 2271"/>
                  <a:gd name="T95" fmla="*/ 28 h 651"/>
                  <a:gd name="T96" fmla="*/ 986 w 2271"/>
                  <a:gd name="T97" fmla="*/ 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1" h="651">
                    <a:moveTo>
                      <a:pt x="1079" y="0"/>
                    </a:moveTo>
                    <a:lnTo>
                      <a:pt x="1169" y="1"/>
                    </a:lnTo>
                    <a:lnTo>
                      <a:pt x="1258" y="8"/>
                    </a:lnTo>
                    <a:lnTo>
                      <a:pt x="1347" y="21"/>
                    </a:lnTo>
                    <a:lnTo>
                      <a:pt x="1433" y="38"/>
                    </a:lnTo>
                    <a:lnTo>
                      <a:pt x="1519" y="60"/>
                    </a:lnTo>
                    <a:lnTo>
                      <a:pt x="1603" y="87"/>
                    </a:lnTo>
                    <a:lnTo>
                      <a:pt x="1685" y="120"/>
                    </a:lnTo>
                    <a:lnTo>
                      <a:pt x="1765" y="157"/>
                    </a:lnTo>
                    <a:lnTo>
                      <a:pt x="1843" y="198"/>
                    </a:lnTo>
                    <a:lnTo>
                      <a:pt x="1918" y="244"/>
                    </a:lnTo>
                    <a:lnTo>
                      <a:pt x="1991" y="296"/>
                    </a:lnTo>
                    <a:lnTo>
                      <a:pt x="2062" y="351"/>
                    </a:lnTo>
                    <a:lnTo>
                      <a:pt x="2129" y="410"/>
                    </a:lnTo>
                    <a:lnTo>
                      <a:pt x="2127" y="281"/>
                    </a:lnTo>
                    <a:lnTo>
                      <a:pt x="2130" y="262"/>
                    </a:lnTo>
                    <a:lnTo>
                      <a:pt x="2137" y="245"/>
                    </a:lnTo>
                    <a:lnTo>
                      <a:pt x="2147" y="230"/>
                    </a:lnTo>
                    <a:lnTo>
                      <a:pt x="2162" y="220"/>
                    </a:lnTo>
                    <a:lnTo>
                      <a:pt x="2179" y="212"/>
                    </a:lnTo>
                    <a:lnTo>
                      <a:pt x="2197" y="209"/>
                    </a:lnTo>
                    <a:lnTo>
                      <a:pt x="2198" y="209"/>
                    </a:lnTo>
                    <a:lnTo>
                      <a:pt x="2217" y="212"/>
                    </a:lnTo>
                    <a:lnTo>
                      <a:pt x="2233" y="219"/>
                    </a:lnTo>
                    <a:lnTo>
                      <a:pt x="2247" y="230"/>
                    </a:lnTo>
                    <a:lnTo>
                      <a:pt x="2258" y="244"/>
                    </a:lnTo>
                    <a:lnTo>
                      <a:pt x="2265" y="261"/>
                    </a:lnTo>
                    <a:lnTo>
                      <a:pt x="2268" y="279"/>
                    </a:lnTo>
                    <a:lnTo>
                      <a:pt x="2271" y="577"/>
                    </a:lnTo>
                    <a:lnTo>
                      <a:pt x="2268" y="596"/>
                    </a:lnTo>
                    <a:lnTo>
                      <a:pt x="2262" y="613"/>
                    </a:lnTo>
                    <a:lnTo>
                      <a:pt x="2251" y="627"/>
                    </a:lnTo>
                    <a:lnTo>
                      <a:pt x="2237" y="638"/>
                    </a:lnTo>
                    <a:lnTo>
                      <a:pt x="2220" y="645"/>
                    </a:lnTo>
                    <a:lnTo>
                      <a:pt x="2201" y="648"/>
                    </a:lnTo>
                    <a:lnTo>
                      <a:pt x="1901" y="651"/>
                    </a:lnTo>
                    <a:lnTo>
                      <a:pt x="1900" y="651"/>
                    </a:lnTo>
                    <a:lnTo>
                      <a:pt x="1882" y="649"/>
                    </a:lnTo>
                    <a:lnTo>
                      <a:pt x="1866" y="642"/>
                    </a:lnTo>
                    <a:lnTo>
                      <a:pt x="1852" y="631"/>
                    </a:lnTo>
                    <a:lnTo>
                      <a:pt x="1840" y="617"/>
                    </a:lnTo>
                    <a:lnTo>
                      <a:pt x="1833" y="601"/>
                    </a:lnTo>
                    <a:lnTo>
                      <a:pt x="1831" y="582"/>
                    </a:lnTo>
                    <a:lnTo>
                      <a:pt x="1833" y="564"/>
                    </a:lnTo>
                    <a:lnTo>
                      <a:pt x="1840" y="547"/>
                    </a:lnTo>
                    <a:lnTo>
                      <a:pt x="1851" y="532"/>
                    </a:lnTo>
                    <a:lnTo>
                      <a:pt x="1865" y="522"/>
                    </a:lnTo>
                    <a:lnTo>
                      <a:pt x="1881" y="514"/>
                    </a:lnTo>
                    <a:lnTo>
                      <a:pt x="1900" y="511"/>
                    </a:lnTo>
                    <a:lnTo>
                      <a:pt x="2029" y="510"/>
                    </a:lnTo>
                    <a:lnTo>
                      <a:pt x="1964" y="451"/>
                    </a:lnTo>
                    <a:lnTo>
                      <a:pt x="1894" y="398"/>
                    </a:lnTo>
                    <a:lnTo>
                      <a:pt x="1822" y="349"/>
                    </a:lnTo>
                    <a:lnTo>
                      <a:pt x="1748" y="305"/>
                    </a:lnTo>
                    <a:lnTo>
                      <a:pt x="1671" y="266"/>
                    </a:lnTo>
                    <a:lnTo>
                      <a:pt x="1591" y="232"/>
                    </a:lnTo>
                    <a:lnTo>
                      <a:pt x="1510" y="204"/>
                    </a:lnTo>
                    <a:lnTo>
                      <a:pt x="1427" y="180"/>
                    </a:lnTo>
                    <a:lnTo>
                      <a:pt x="1342" y="162"/>
                    </a:lnTo>
                    <a:lnTo>
                      <a:pt x="1256" y="149"/>
                    </a:lnTo>
                    <a:lnTo>
                      <a:pt x="1169" y="142"/>
                    </a:lnTo>
                    <a:lnTo>
                      <a:pt x="1080" y="140"/>
                    </a:lnTo>
                    <a:lnTo>
                      <a:pt x="989" y="144"/>
                    </a:lnTo>
                    <a:lnTo>
                      <a:pt x="901" y="154"/>
                    </a:lnTo>
                    <a:lnTo>
                      <a:pt x="812" y="169"/>
                    </a:lnTo>
                    <a:lnTo>
                      <a:pt x="727" y="190"/>
                    </a:lnTo>
                    <a:lnTo>
                      <a:pt x="642" y="217"/>
                    </a:lnTo>
                    <a:lnTo>
                      <a:pt x="559" y="249"/>
                    </a:lnTo>
                    <a:lnTo>
                      <a:pt x="480" y="286"/>
                    </a:lnTo>
                    <a:lnTo>
                      <a:pt x="402" y="329"/>
                    </a:lnTo>
                    <a:lnTo>
                      <a:pt x="327" y="377"/>
                    </a:lnTo>
                    <a:lnTo>
                      <a:pt x="255" y="429"/>
                    </a:lnTo>
                    <a:lnTo>
                      <a:pt x="187" y="487"/>
                    </a:lnTo>
                    <a:lnTo>
                      <a:pt x="121" y="550"/>
                    </a:lnTo>
                    <a:lnTo>
                      <a:pt x="107" y="562"/>
                    </a:lnTo>
                    <a:lnTo>
                      <a:pt x="90" y="569"/>
                    </a:lnTo>
                    <a:lnTo>
                      <a:pt x="72" y="571"/>
                    </a:lnTo>
                    <a:lnTo>
                      <a:pt x="54" y="569"/>
                    </a:lnTo>
                    <a:lnTo>
                      <a:pt x="37" y="563"/>
                    </a:lnTo>
                    <a:lnTo>
                      <a:pt x="21" y="551"/>
                    </a:lnTo>
                    <a:lnTo>
                      <a:pt x="10" y="536"/>
                    </a:lnTo>
                    <a:lnTo>
                      <a:pt x="2" y="520"/>
                    </a:lnTo>
                    <a:lnTo>
                      <a:pt x="0" y="502"/>
                    </a:lnTo>
                    <a:lnTo>
                      <a:pt x="2" y="484"/>
                    </a:lnTo>
                    <a:lnTo>
                      <a:pt x="9" y="467"/>
                    </a:lnTo>
                    <a:lnTo>
                      <a:pt x="20" y="452"/>
                    </a:lnTo>
                    <a:lnTo>
                      <a:pt x="87" y="388"/>
                    </a:lnTo>
                    <a:lnTo>
                      <a:pt x="156" y="329"/>
                    </a:lnTo>
                    <a:lnTo>
                      <a:pt x="229" y="275"/>
                    </a:lnTo>
                    <a:lnTo>
                      <a:pt x="304" y="224"/>
                    </a:lnTo>
                    <a:lnTo>
                      <a:pt x="382" y="179"/>
                    </a:lnTo>
                    <a:lnTo>
                      <a:pt x="463" y="139"/>
                    </a:lnTo>
                    <a:lnTo>
                      <a:pt x="545" y="104"/>
                    </a:lnTo>
                    <a:lnTo>
                      <a:pt x="631" y="74"/>
                    </a:lnTo>
                    <a:lnTo>
                      <a:pt x="717" y="48"/>
                    </a:lnTo>
                    <a:lnTo>
                      <a:pt x="806" y="28"/>
                    </a:lnTo>
                    <a:lnTo>
                      <a:pt x="895" y="14"/>
                    </a:lnTo>
                    <a:lnTo>
                      <a:pt x="986" y="4"/>
                    </a:lnTo>
                    <a:lnTo>
                      <a:pt x="10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8" name="Freeform 154"/>
              <p:cNvSpPr/>
              <p:nvPr/>
            </p:nvSpPr>
            <p:spPr bwMode="auto">
              <a:xfrm>
                <a:off x="4497388" y="3100388"/>
                <a:ext cx="360363" cy="103188"/>
              </a:xfrm>
              <a:custGeom>
                <a:avLst/>
                <a:gdLst>
                  <a:gd name="T0" fmla="*/ 370 w 2271"/>
                  <a:gd name="T1" fmla="*/ 0 h 654"/>
                  <a:gd name="T2" fmla="*/ 405 w 2271"/>
                  <a:gd name="T3" fmla="*/ 10 h 654"/>
                  <a:gd name="T4" fmla="*/ 430 w 2271"/>
                  <a:gd name="T5" fmla="*/ 35 h 654"/>
                  <a:gd name="T6" fmla="*/ 441 w 2271"/>
                  <a:gd name="T7" fmla="*/ 70 h 654"/>
                  <a:gd name="T8" fmla="*/ 431 w 2271"/>
                  <a:gd name="T9" fmla="*/ 106 h 654"/>
                  <a:gd name="T10" fmla="*/ 406 w 2271"/>
                  <a:gd name="T11" fmla="*/ 131 h 654"/>
                  <a:gd name="T12" fmla="*/ 371 w 2271"/>
                  <a:gd name="T13" fmla="*/ 141 h 654"/>
                  <a:gd name="T14" fmla="*/ 308 w 2271"/>
                  <a:gd name="T15" fmla="*/ 201 h 654"/>
                  <a:gd name="T16" fmla="*/ 449 w 2271"/>
                  <a:gd name="T17" fmla="*/ 303 h 654"/>
                  <a:gd name="T18" fmla="*/ 601 w 2271"/>
                  <a:gd name="T19" fmla="*/ 386 h 654"/>
                  <a:gd name="T20" fmla="*/ 761 w 2271"/>
                  <a:gd name="T21" fmla="*/ 449 h 654"/>
                  <a:gd name="T22" fmla="*/ 929 w 2271"/>
                  <a:gd name="T23" fmla="*/ 491 h 654"/>
                  <a:gd name="T24" fmla="*/ 1103 w 2271"/>
                  <a:gd name="T25" fmla="*/ 511 h 654"/>
                  <a:gd name="T26" fmla="*/ 1281 w 2271"/>
                  <a:gd name="T27" fmla="*/ 508 h 654"/>
                  <a:gd name="T28" fmla="*/ 1458 w 2271"/>
                  <a:gd name="T29" fmla="*/ 483 h 654"/>
                  <a:gd name="T30" fmla="*/ 1629 w 2271"/>
                  <a:gd name="T31" fmla="*/ 436 h 654"/>
                  <a:gd name="T32" fmla="*/ 1792 w 2271"/>
                  <a:gd name="T33" fmla="*/ 366 h 654"/>
                  <a:gd name="T34" fmla="*/ 1944 w 2271"/>
                  <a:gd name="T35" fmla="*/ 276 h 654"/>
                  <a:gd name="T36" fmla="*/ 2085 w 2271"/>
                  <a:gd name="T37" fmla="*/ 166 h 654"/>
                  <a:gd name="T38" fmla="*/ 2165 w 2271"/>
                  <a:gd name="T39" fmla="*/ 91 h 654"/>
                  <a:gd name="T40" fmla="*/ 2200 w 2271"/>
                  <a:gd name="T41" fmla="*/ 81 h 654"/>
                  <a:gd name="T42" fmla="*/ 2235 w 2271"/>
                  <a:gd name="T43" fmla="*/ 91 h 654"/>
                  <a:gd name="T44" fmla="*/ 2262 w 2271"/>
                  <a:gd name="T45" fmla="*/ 117 h 654"/>
                  <a:gd name="T46" fmla="*/ 2271 w 2271"/>
                  <a:gd name="T47" fmla="*/ 152 h 654"/>
                  <a:gd name="T48" fmla="*/ 2263 w 2271"/>
                  <a:gd name="T49" fmla="*/ 187 h 654"/>
                  <a:gd name="T50" fmla="*/ 2185 w 2271"/>
                  <a:gd name="T51" fmla="*/ 266 h 654"/>
                  <a:gd name="T52" fmla="*/ 2043 w 2271"/>
                  <a:gd name="T53" fmla="*/ 380 h 654"/>
                  <a:gd name="T54" fmla="*/ 1890 w 2271"/>
                  <a:gd name="T55" fmla="*/ 475 h 654"/>
                  <a:gd name="T56" fmla="*/ 1726 w 2271"/>
                  <a:gd name="T57" fmla="*/ 551 h 654"/>
                  <a:gd name="T58" fmla="*/ 1554 w 2271"/>
                  <a:gd name="T59" fmla="*/ 605 h 654"/>
                  <a:gd name="T60" fmla="*/ 1376 w 2271"/>
                  <a:gd name="T61" fmla="*/ 640 h 654"/>
                  <a:gd name="T62" fmla="*/ 1194 w 2271"/>
                  <a:gd name="T63" fmla="*/ 654 h 654"/>
                  <a:gd name="T64" fmla="*/ 1086 w 2271"/>
                  <a:gd name="T65" fmla="*/ 650 h 654"/>
                  <a:gd name="T66" fmla="*/ 912 w 2271"/>
                  <a:gd name="T67" fmla="*/ 630 h 654"/>
                  <a:gd name="T68" fmla="*/ 742 w 2271"/>
                  <a:gd name="T69" fmla="*/ 590 h 654"/>
                  <a:gd name="T70" fmla="*/ 579 w 2271"/>
                  <a:gd name="T71" fmla="*/ 531 h 654"/>
                  <a:gd name="T72" fmla="*/ 424 w 2271"/>
                  <a:gd name="T73" fmla="*/ 453 h 654"/>
                  <a:gd name="T74" fmla="*/ 278 w 2271"/>
                  <a:gd name="T75" fmla="*/ 356 h 654"/>
                  <a:gd name="T76" fmla="*/ 143 w 2271"/>
                  <a:gd name="T77" fmla="*/ 242 h 654"/>
                  <a:gd name="T78" fmla="*/ 142 w 2271"/>
                  <a:gd name="T79" fmla="*/ 392 h 654"/>
                  <a:gd name="T80" fmla="*/ 124 w 2271"/>
                  <a:gd name="T81" fmla="*/ 422 h 654"/>
                  <a:gd name="T82" fmla="*/ 94 w 2271"/>
                  <a:gd name="T83" fmla="*/ 441 h 654"/>
                  <a:gd name="T84" fmla="*/ 74 w 2271"/>
                  <a:gd name="T85" fmla="*/ 443 h 654"/>
                  <a:gd name="T86" fmla="*/ 39 w 2271"/>
                  <a:gd name="T87" fmla="*/ 434 h 654"/>
                  <a:gd name="T88" fmla="*/ 14 w 2271"/>
                  <a:gd name="T89" fmla="*/ 410 h 654"/>
                  <a:gd name="T90" fmla="*/ 4 w 2271"/>
                  <a:gd name="T91" fmla="*/ 374 h 654"/>
                  <a:gd name="T92" fmla="*/ 3 w 2271"/>
                  <a:gd name="T93" fmla="*/ 56 h 654"/>
                  <a:gd name="T94" fmla="*/ 20 w 2271"/>
                  <a:gd name="T95" fmla="*/ 26 h 654"/>
                  <a:gd name="T96" fmla="*/ 51 w 2271"/>
                  <a:gd name="T97" fmla="*/ 7 h 654"/>
                  <a:gd name="T98" fmla="*/ 369 w 2271"/>
                  <a:gd name="T9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1" h="654">
                    <a:moveTo>
                      <a:pt x="369" y="0"/>
                    </a:moveTo>
                    <a:lnTo>
                      <a:pt x="370" y="0"/>
                    </a:lnTo>
                    <a:lnTo>
                      <a:pt x="389" y="4"/>
                    </a:lnTo>
                    <a:lnTo>
                      <a:pt x="405" y="10"/>
                    </a:lnTo>
                    <a:lnTo>
                      <a:pt x="420" y="22"/>
                    </a:lnTo>
                    <a:lnTo>
                      <a:pt x="430" y="35"/>
                    </a:lnTo>
                    <a:lnTo>
                      <a:pt x="438" y="52"/>
                    </a:lnTo>
                    <a:lnTo>
                      <a:pt x="441" y="70"/>
                    </a:lnTo>
                    <a:lnTo>
                      <a:pt x="438" y="89"/>
                    </a:lnTo>
                    <a:lnTo>
                      <a:pt x="431" y="106"/>
                    </a:lnTo>
                    <a:lnTo>
                      <a:pt x="421" y="120"/>
                    </a:lnTo>
                    <a:lnTo>
                      <a:pt x="406" y="131"/>
                    </a:lnTo>
                    <a:lnTo>
                      <a:pt x="389" y="138"/>
                    </a:lnTo>
                    <a:lnTo>
                      <a:pt x="371" y="141"/>
                    </a:lnTo>
                    <a:lnTo>
                      <a:pt x="241" y="142"/>
                    </a:lnTo>
                    <a:lnTo>
                      <a:pt x="308" y="201"/>
                    </a:lnTo>
                    <a:lnTo>
                      <a:pt x="376" y="254"/>
                    </a:lnTo>
                    <a:lnTo>
                      <a:pt x="449" y="303"/>
                    </a:lnTo>
                    <a:lnTo>
                      <a:pt x="523" y="348"/>
                    </a:lnTo>
                    <a:lnTo>
                      <a:pt x="601" y="386"/>
                    </a:lnTo>
                    <a:lnTo>
                      <a:pt x="680" y="420"/>
                    </a:lnTo>
                    <a:lnTo>
                      <a:pt x="761" y="449"/>
                    </a:lnTo>
                    <a:lnTo>
                      <a:pt x="845" y="473"/>
                    </a:lnTo>
                    <a:lnTo>
                      <a:pt x="929" y="491"/>
                    </a:lnTo>
                    <a:lnTo>
                      <a:pt x="1016" y="503"/>
                    </a:lnTo>
                    <a:lnTo>
                      <a:pt x="1103" y="511"/>
                    </a:lnTo>
                    <a:lnTo>
                      <a:pt x="1192" y="513"/>
                    </a:lnTo>
                    <a:lnTo>
                      <a:pt x="1281" y="508"/>
                    </a:lnTo>
                    <a:lnTo>
                      <a:pt x="1371" y="499"/>
                    </a:lnTo>
                    <a:lnTo>
                      <a:pt x="1458" y="483"/>
                    </a:lnTo>
                    <a:lnTo>
                      <a:pt x="1545" y="462"/>
                    </a:lnTo>
                    <a:lnTo>
                      <a:pt x="1629" y="436"/>
                    </a:lnTo>
                    <a:lnTo>
                      <a:pt x="1712" y="403"/>
                    </a:lnTo>
                    <a:lnTo>
                      <a:pt x="1792" y="366"/>
                    </a:lnTo>
                    <a:lnTo>
                      <a:pt x="1870" y="323"/>
                    </a:lnTo>
                    <a:lnTo>
                      <a:pt x="1944" y="276"/>
                    </a:lnTo>
                    <a:lnTo>
                      <a:pt x="2016" y="223"/>
                    </a:lnTo>
                    <a:lnTo>
                      <a:pt x="2085" y="166"/>
                    </a:lnTo>
                    <a:lnTo>
                      <a:pt x="2150" y="102"/>
                    </a:lnTo>
                    <a:lnTo>
                      <a:pt x="2165" y="91"/>
                    </a:lnTo>
                    <a:lnTo>
                      <a:pt x="2182" y="85"/>
                    </a:lnTo>
                    <a:lnTo>
                      <a:pt x="2200" y="81"/>
                    </a:lnTo>
                    <a:lnTo>
                      <a:pt x="2218" y="85"/>
                    </a:lnTo>
                    <a:lnTo>
                      <a:pt x="2235" y="91"/>
                    </a:lnTo>
                    <a:lnTo>
                      <a:pt x="2250" y="102"/>
                    </a:lnTo>
                    <a:lnTo>
                      <a:pt x="2262" y="117"/>
                    </a:lnTo>
                    <a:lnTo>
                      <a:pt x="2269" y="134"/>
                    </a:lnTo>
                    <a:lnTo>
                      <a:pt x="2271" y="152"/>
                    </a:lnTo>
                    <a:lnTo>
                      <a:pt x="2269" y="170"/>
                    </a:lnTo>
                    <a:lnTo>
                      <a:pt x="2263" y="187"/>
                    </a:lnTo>
                    <a:lnTo>
                      <a:pt x="2251" y="202"/>
                    </a:lnTo>
                    <a:lnTo>
                      <a:pt x="2185" y="266"/>
                    </a:lnTo>
                    <a:lnTo>
                      <a:pt x="2115" y="325"/>
                    </a:lnTo>
                    <a:lnTo>
                      <a:pt x="2043" y="380"/>
                    </a:lnTo>
                    <a:lnTo>
                      <a:pt x="1968" y="430"/>
                    </a:lnTo>
                    <a:lnTo>
                      <a:pt x="1890" y="475"/>
                    </a:lnTo>
                    <a:lnTo>
                      <a:pt x="1809" y="515"/>
                    </a:lnTo>
                    <a:lnTo>
                      <a:pt x="1726" y="551"/>
                    </a:lnTo>
                    <a:lnTo>
                      <a:pt x="1641" y="580"/>
                    </a:lnTo>
                    <a:lnTo>
                      <a:pt x="1554" y="605"/>
                    </a:lnTo>
                    <a:lnTo>
                      <a:pt x="1466" y="625"/>
                    </a:lnTo>
                    <a:lnTo>
                      <a:pt x="1376" y="640"/>
                    </a:lnTo>
                    <a:lnTo>
                      <a:pt x="1285" y="649"/>
                    </a:lnTo>
                    <a:lnTo>
                      <a:pt x="1194" y="654"/>
                    </a:lnTo>
                    <a:lnTo>
                      <a:pt x="1176" y="654"/>
                    </a:lnTo>
                    <a:lnTo>
                      <a:pt x="1086" y="650"/>
                    </a:lnTo>
                    <a:lnTo>
                      <a:pt x="999" y="643"/>
                    </a:lnTo>
                    <a:lnTo>
                      <a:pt x="912" y="630"/>
                    </a:lnTo>
                    <a:lnTo>
                      <a:pt x="827" y="613"/>
                    </a:lnTo>
                    <a:lnTo>
                      <a:pt x="742" y="590"/>
                    </a:lnTo>
                    <a:lnTo>
                      <a:pt x="660" y="563"/>
                    </a:lnTo>
                    <a:lnTo>
                      <a:pt x="579" y="531"/>
                    </a:lnTo>
                    <a:lnTo>
                      <a:pt x="501" y="494"/>
                    </a:lnTo>
                    <a:lnTo>
                      <a:pt x="424" y="453"/>
                    </a:lnTo>
                    <a:lnTo>
                      <a:pt x="350" y="406"/>
                    </a:lnTo>
                    <a:lnTo>
                      <a:pt x="278" y="356"/>
                    </a:lnTo>
                    <a:lnTo>
                      <a:pt x="209" y="301"/>
                    </a:lnTo>
                    <a:lnTo>
                      <a:pt x="143" y="242"/>
                    </a:lnTo>
                    <a:lnTo>
                      <a:pt x="144" y="373"/>
                    </a:lnTo>
                    <a:lnTo>
                      <a:pt x="142" y="392"/>
                    </a:lnTo>
                    <a:lnTo>
                      <a:pt x="135" y="409"/>
                    </a:lnTo>
                    <a:lnTo>
                      <a:pt x="124" y="422"/>
                    </a:lnTo>
                    <a:lnTo>
                      <a:pt x="110" y="434"/>
                    </a:lnTo>
                    <a:lnTo>
                      <a:pt x="94" y="441"/>
                    </a:lnTo>
                    <a:lnTo>
                      <a:pt x="75" y="443"/>
                    </a:lnTo>
                    <a:lnTo>
                      <a:pt x="74" y="443"/>
                    </a:lnTo>
                    <a:lnTo>
                      <a:pt x="56" y="441"/>
                    </a:lnTo>
                    <a:lnTo>
                      <a:pt x="39" y="434"/>
                    </a:lnTo>
                    <a:lnTo>
                      <a:pt x="25" y="423"/>
                    </a:lnTo>
                    <a:lnTo>
                      <a:pt x="14" y="410"/>
                    </a:lnTo>
                    <a:lnTo>
                      <a:pt x="6" y="393"/>
                    </a:lnTo>
                    <a:lnTo>
                      <a:pt x="4" y="374"/>
                    </a:lnTo>
                    <a:lnTo>
                      <a:pt x="0" y="75"/>
                    </a:lnTo>
                    <a:lnTo>
                      <a:pt x="3" y="56"/>
                    </a:lnTo>
                    <a:lnTo>
                      <a:pt x="9" y="39"/>
                    </a:lnTo>
                    <a:lnTo>
                      <a:pt x="20" y="26"/>
                    </a:lnTo>
                    <a:lnTo>
                      <a:pt x="35" y="14"/>
                    </a:lnTo>
                    <a:lnTo>
                      <a:pt x="51" y="7"/>
                    </a:lnTo>
                    <a:lnTo>
                      <a:pt x="70" y="5"/>
                    </a:lnTo>
                    <a:lnTo>
                      <a:pt x="3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9" name="Freeform 155"/>
              <p:cNvSpPr/>
              <p:nvPr/>
            </p:nvSpPr>
            <p:spPr bwMode="auto">
              <a:xfrm>
                <a:off x="4411663" y="2857500"/>
                <a:ext cx="220663" cy="234950"/>
              </a:xfrm>
              <a:custGeom>
                <a:avLst/>
                <a:gdLst>
                  <a:gd name="T0" fmla="*/ 766 w 1387"/>
                  <a:gd name="T1" fmla="*/ 3 h 1483"/>
                  <a:gd name="T2" fmla="*/ 885 w 1387"/>
                  <a:gd name="T3" fmla="*/ 49 h 1483"/>
                  <a:gd name="T4" fmla="*/ 973 w 1387"/>
                  <a:gd name="T5" fmla="*/ 137 h 1483"/>
                  <a:gd name="T6" fmla="*/ 1019 w 1387"/>
                  <a:gd name="T7" fmla="*/ 256 h 1483"/>
                  <a:gd name="T8" fmla="*/ 1020 w 1387"/>
                  <a:gd name="T9" fmla="*/ 585 h 1483"/>
                  <a:gd name="T10" fmla="*/ 988 w 1387"/>
                  <a:gd name="T11" fmla="*/ 663 h 1483"/>
                  <a:gd name="T12" fmla="*/ 992 w 1387"/>
                  <a:gd name="T13" fmla="*/ 874 h 1483"/>
                  <a:gd name="T14" fmla="*/ 1082 w 1387"/>
                  <a:gd name="T15" fmla="*/ 925 h 1483"/>
                  <a:gd name="T16" fmla="*/ 1194 w 1387"/>
                  <a:gd name="T17" fmla="*/ 996 h 1483"/>
                  <a:gd name="T18" fmla="*/ 1315 w 1387"/>
                  <a:gd name="T19" fmla="*/ 1088 h 1483"/>
                  <a:gd name="T20" fmla="*/ 1368 w 1387"/>
                  <a:gd name="T21" fmla="*/ 1155 h 1483"/>
                  <a:gd name="T22" fmla="*/ 1387 w 1387"/>
                  <a:gd name="T23" fmla="*/ 1238 h 1483"/>
                  <a:gd name="T24" fmla="*/ 1377 w 1387"/>
                  <a:gd name="T25" fmla="*/ 1448 h 1483"/>
                  <a:gd name="T26" fmla="*/ 1335 w 1387"/>
                  <a:gd name="T27" fmla="*/ 1480 h 1483"/>
                  <a:gd name="T28" fmla="*/ 1280 w 1387"/>
                  <a:gd name="T29" fmla="*/ 1474 h 1483"/>
                  <a:gd name="T30" fmla="*/ 1249 w 1387"/>
                  <a:gd name="T31" fmla="*/ 1432 h 1483"/>
                  <a:gd name="T32" fmla="*/ 1243 w 1387"/>
                  <a:gd name="T33" fmla="*/ 1222 h 1483"/>
                  <a:gd name="T34" fmla="*/ 1188 w 1387"/>
                  <a:gd name="T35" fmla="*/ 1165 h 1483"/>
                  <a:gd name="T36" fmla="*/ 1075 w 1387"/>
                  <a:gd name="T37" fmla="*/ 1085 h 1483"/>
                  <a:gd name="T38" fmla="*/ 974 w 1387"/>
                  <a:gd name="T39" fmla="*/ 1024 h 1483"/>
                  <a:gd name="T40" fmla="*/ 902 w 1387"/>
                  <a:gd name="T41" fmla="*/ 985 h 1483"/>
                  <a:gd name="T42" fmla="*/ 859 w 1387"/>
                  <a:gd name="T43" fmla="*/ 961 h 1483"/>
                  <a:gd name="T44" fmla="*/ 832 w 1387"/>
                  <a:gd name="T45" fmla="*/ 916 h 1483"/>
                  <a:gd name="T46" fmla="*/ 832 w 1387"/>
                  <a:gd name="T47" fmla="*/ 634 h 1483"/>
                  <a:gd name="T48" fmla="*/ 861 w 1387"/>
                  <a:gd name="T49" fmla="*/ 593 h 1483"/>
                  <a:gd name="T50" fmla="*/ 881 w 1387"/>
                  <a:gd name="T51" fmla="*/ 556 h 1483"/>
                  <a:gd name="T52" fmla="*/ 868 w 1387"/>
                  <a:gd name="T53" fmla="*/ 238 h 1483"/>
                  <a:gd name="T54" fmla="*/ 810 w 1387"/>
                  <a:gd name="T55" fmla="*/ 167 h 1483"/>
                  <a:gd name="T56" fmla="*/ 720 w 1387"/>
                  <a:gd name="T57" fmla="*/ 140 h 1483"/>
                  <a:gd name="T58" fmla="*/ 602 w 1387"/>
                  <a:gd name="T59" fmla="*/ 153 h 1483"/>
                  <a:gd name="T60" fmla="*/ 531 w 1387"/>
                  <a:gd name="T61" fmla="*/ 210 h 1483"/>
                  <a:gd name="T62" fmla="*/ 504 w 1387"/>
                  <a:gd name="T63" fmla="*/ 301 h 1483"/>
                  <a:gd name="T64" fmla="*/ 514 w 1387"/>
                  <a:gd name="T65" fmla="*/ 584 h 1483"/>
                  <a:gd name="T66" fmla="*/ 547 w 1387"/>
                  <a:gd name="T67" fmla="*/ 619 h 1483"/>
                  <a:gd name="T68" fmla="*/ 557 w 1387"/>
                  <a:gd name="T69" fmla="*/ 652 h 1483"/>
                  <a:gd name="T70" fmla="*/ 548 w 1387"/>
                  <a:gd name="T71" fmla="*/ 933 h 1483"/>
                  <a:gd name="T72" fmla="*/ 510 w 1387"/>
                  <a:gd name="T73" fmla="*/ 971 h 1483"/>
                  <a:gd name="T74" fmla="*/ 464 w 1387"/>
                  <a:gd name="T75" fmla="*/ 995 h 1483"/>
                  <a:gd name="T76" fmla="*/ 381 w 1387"/>
                  <a:gd name="T77" fmla="*/ 1042 h 1483"/>
                  <a:gd name="T78" fmla="*/ 274 w 1387"/>
                  <a:gd name="T79" fmla="*/ 1110 h 1483"/>
                  <a:gd name="T80" fmla="*/ 160 w 1387"/>
                  <a:gd name="T81" fmla="*/ 1196 h 1483"/>
                  <a:gd name="T82" fmla="*/ 140 w 1387"/>
                  <a:gd name="T83" fmla="*/ 1238 h 1483"/>
                  <a:gd name="T84" fmla="*/ 131 w 1387"/>
                  <a:gd name="T85" fmla="*/ 1448 h 1483"/>
                  <a:gd name="T86" fmla="*/ 89 w 1387"/>
                  <a:gd name="T87" fmla="*/ 1480 h 1483"/>
                  <a:gd name="T88" fmla="*/ 35 w 1387"/>
                  <a:gd name="T89" fmla="*/ 1474 h 1483"/>
                  <a:gd name="T90" fmla="*/ 2 w 1387"/>
                  <a:gd name="T91" fmla="*/ 1432 h 1483"/>
                  <a:gd name="T92" fmla="*/ 2 w 1387"/>
                  <a:gd name="T93" fmla="*/ 1209 h 1483"/>
                  <a:gd name="T94" fmla="*/ 33 w 1387"/>
                  <a:gd name="T95" fmla="*/ 1130 h 1483"/>
                  <a:gd name="T96" fmla="*/ 112 w 1387"/>
                  <a:gd name="T97" fmla="*/ 1055 h 1483"/>
                  <a:gd name="T98" fmla="*/ 231 w 1387"/>
                  <a:gd name="T99" fmla="*/ 971 h 1483"/>
                  <a:gd name="T100" fmla="*/ 337 w 1387"/>
                  <a:gd name="T101" fmla="*/ 906 h 1483"/>
                  <a:gd name="T102" fmla="*/ 417 w 1387"/>
                  <a:gd name="T103" fmla="*/ 863 h 1483"/>
                  <a:gd name="T104" fmla="*/ 384 w 1387"/>
                  <a:gd name="T105" fmla="*/ 639 h 1483"/>
                  <a:gd name="T106" fmla="*/ 364 w 1387"/>
                  <a:gd name="T107" fmla="*/ 556 h 1483"/>
                  <a:gd name="T108" fmla="*/ 378 w 1387"/>
                  <a:gd name="T109" fmla="*/ 214 h 1483"/>
                  <a:gd name="T110" fmla="*/ 439 w 1387"/>
                  <a:gd name="T111" fmla="*/ 103 h 1483"/>
                  <a:gd name="T112" fmla="*/ 539 w 1387"/>
                  <a:gd name="T113" fmla="*/ 29 h 1483"/>
                  <a:gd name="T114" fmla="*/ 665 w 1387"/>
                  <a:gd name="T115" fmla="*/ 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7" h="1483">
                    <a:moveTo>
                      <a:pt x="665" y="0"/>
                    </a:moveTo>
                    <a:lnTo>
                      <a:pt x="721" y="0"/>
                    </a:lnTo>
                    <a:lnTo>
                      <a:pt x="766" y="3"/>
                    </a:lnTo>
                    <a:lnTo>
                      <a:pt x="808" y="13"/>
                    </a:lnTo>
                    <a:lnTo>
                      <a:pt x="848" y="29"/>
                    </a:lnTo>
                    <a:lnTo>
                      <a:pt x="885" y="49"/>
                    </a:lnTo>
                    <a:lnTo>
                      <a:pt x="919" y="74"/>
                    </a:lnTo>
                    <a:lnTo>
                      <a:pt x="948" y="103"/>
                    </a:lnTo>
                    <a:lnTo>
                      <a:pt x="973" y="137"/>
                    </a:lnTo>
                    <a:lnTo>
                      <a:pt x="994" y="174"/>
                    </a:lnTo>
                    <a:lnTo>
                      <a:pt x="1009" y="214"/>
                    </a:lnTo>
                    <a:lnTo>
                      <a:pt x="1019" y="256"/>
                    </a:lnTo>
                    <a:lnTo>
                      <a:pt x="1022" y="301"/>
                    </a:lnTo>
                    <a:lnTo>
                      <a:pt x="1022" y="556"/>
                    </a:lnTo>
                    <a:lnTo>
                      <a:pt x="1020" y="585"/>
                    </a:lnTo>
                    <a:lnTo>
                      <a:pt x="1013" y="612"/>
                    </a:lnTo>
                    <a:lnTo>
                      <a:pt x="1003" y="639"/>
                    </a:lnTo>
                    <a:lnTo>
                      <a:pt x="988" y="663"/>
                    </a:lnTo>
                    <a:lnTo>
                      <a:pt x="970" y="685"/>
                    </a:lnTo>
                    <a:lnTo>
                      <a:pt x="970" y="863"/>
                    </a:lnTo>
                    <a:lnTo>
                      <a:pt x="992" y="874"/>
                    </a:lnTo>
                    <a:lnTo>
                      <a:pt x="1019" y="889"/>
                    </a:lnTo>
                    <a:lnTo>
                      <a:pt x="1049" y="906"/>
                    </a:lnTo>
                    <a:lnTo>
                      <a:pt x="1082" y="925"/>
                    </a:lnTo>
                    <a:lnTo>
                      <a:pt x="1118" y="947"/>
                    </a:lnTo>
                    <a:lnTo>
                      <a:pt x="1155" y="971"/>
                    </a:lnTo>
                    <a:lnTo>
                      <a:pt x="1194" y="996"/>
                    </a:lnTo>
                    <a:lnTo>
                      <a:pt x="1234" y="1024"/>
                    </a:lnTo>
                    <a:lnTo>
                      <a:pt x="1275" y="1055"/>
                    </a:lnTo>
                    <a:lnTo>
                      <a:pt x="1315" y="1088"/>
                    </a:lnTo>
                    <a:lnTo>
                      <a:pt x="1336" y="1108"/>
                    </a:lnTo>
                    <a:lnTo>
                      <a:pt x="1354" y="1130"/>
                    </a:lnTo>
                    <a:lnTo>
                      <a:pt x="1368" y="1155"/>
                    </a:lnTo>
                    <a:lnTo>
                      <a:pt x="1378" y="1181"/>
                    </a:lnTo>
                    <a:lnTo>
                      <a:pt x="1385" y="1209"/>
                    </a:lnTo>
                    <a:lnTo>
                      <a:pt x="1387" y="1238"/>
                    </a:lnTo>
                    <a:lnTo>
                      <a:pt x="1387" y="1413"/>
                    </a:lnTo>
                    <a:lnTo>
                      <a:pt x="1384" y="1432"/>
                    </a:lnTo>
                    <a:lnTo>
                      <a:pt x="1377" y="1448"/>
                    </a:lnTo>
                    <a:lnTo>
                      <a:pt x="1366" y="1462"/>
                    </a:lnTo>
                    <a:lnTo>
                      <a:pt x="1352" y="1474"/>
                    </a:lnTo>
                    <a:lnTo>
                      <a:pt x="1335" y="1480"/>
                    </a:lnTo>
                    <a:lnTo>
                      <a:pt x="1316" y="1483"/>
                    </a:lnTo>
                    <a:lnTo>
                      <a:pt x="1297" y="1480"/>
                    </a:lnTo>
                    <a:lnTo>
                      <a:pt x="1280" y="1474"/>
                    </a:lnTo>
                    <a:lnTo>
                      <a:pt x="1267" y="1462"/>
                    </a:lnTo>
                    <a:lnTo>
                      <a:pt x="1255" y="1448"/>
                    </a:lnTo>
                    <a:lnTo>
                      <a:pt x="1249" y="1432"/>
                    </a:lnTo>
                    <a:lnTo>
                      <a:pt x="1245" y="1413"/>
                    </a:lnTo>
                    <a:lnTo>
                      <a:pt x="1245" y="1238"/>
                    </a:lnTo>
                    <a:lnTo>
                      <a:pt x="1243" y="1222"/>
                    </a:lnTo>
                    <a:lnTo>
                      <a:pt x="1237" y="1207"/>
                    </a:lnTo>
                    <a:lnTo>
                      <a:pt x="1226" y="1196"/>
                    </a:lnTo>
                    <a:lnTo>
                      <a:pt x="1188" y="1165"/>
                    </a:lnTo>
                    <a:lnTo>
                      <a:pt x="1149" y="1137"/>
                    </a:lnTo>
                    <a:lnTo>
                      <a:pt x="1111" y="1110"/>
                    </a:lnTo>
                    <a:lnTo>
                      <a:pt x="1075" y="1085"/>
                    </a:lnTo>
                    <a:lnTo>
                      <a:pt x="1039" y="1062"/>
                    </a:lnTo>
                    <a:lnTo>
                      <a:pt x="1006" y="1042"/>
                    </a:lnTo>
                    <a:lnTo>
                      <a:pt x="974" y="1024"/>
                    </a:lnTo>
                    <a:lnTo>
                      <a:pt x="947" y="1009"/>
                    </a:lnTo>
                    <a:lnTo>
                      <a:pt x="923" y="995"/>
                    </a:lnTo>
                    <a:lnTo>
                      <a:pt x="902" y="985"/>
                    </a:lnTo>
                    <a:lnTo>
                      <a:pt x="887" y="976"/>
                    </a:lnTo>
                    <a:lnTo>
                      <a:pt x="875" y="971"/>
                    </a:lnTo>
                    <a:lnTo>
                      <a:pt x="859" y="961"/>
                    </a:lnTo>
                    <a:lnTo>
                      <a:pt x="847" y="949"/>
                    </a:lnTo>
                    <a:lnTo>
                      <a:pt x="837" y="934"/>
                    </a:lnTo>
                    <a:lnTo>
                      <a:pt x="832" y="916"/>
                    </a:lnTo>
                    <a:lnTo>
                      <a:pt x="830" y="898"/>
                    </a:lnTo>
                    <a:lnTo>
                      <a:pt x="830" y="652"/>
                    </a:lnTo>
                    <a:lnTo>
                      <a:pt x="832" y="634"/>
                    </a:lnTo>
                    <a:lnTo>
                      <a:pt x="837" y="619"/>
                    </a:lnTo>
                    <a:lnTo>
                      <a:pt x="848" y="605"/>
                    </a:lnTo>
                    <a:lnTo>
                      <a:pt x="861" y="593"/>
                    </a:lnTo>
                    <a:lnTo>
                      <a:pt x="871" y="584"/>
                    </a:lnTo>
                    <a:lnTo>
                      <a:pt x="878" y="570"/>
                    </a:lnTo>
                    <a:lnTo>
                      <a:pt x="881" y="556"/>
                    </a:lnTo>
                    <a:lnTo>
                      <a:pt x="881" y="301"/>
                    </a:lnTo>
                    <a:lnTo>
                      <a:pt x="877" y="268"/>
                    </a:lnTo>
                    <a:lnTo>
                      <a:pt x="868" y="238"/>
                    </a:lnTo>
                    <a:lnTo>
                      <a:pt x="853" y="210"/>
                    </a:lnTo>
                    <a:lnTo>
                      <a:pt x="834" y="187"/>
                    </a:lnTo>
                    <a:lnTo>
                      <a:pt x="810" y="167"/>
                    </a:lnTo>
                    <a:lnTo>
                      <a:pt x="782" y="153"/>
                    </a:lnTo>
                    <a:lnTo>
                      <a:pt x="753" y="143"/>
                    </a:lnTo>
                    <a:lnTo>
                      <a:pt x="720" y="140"/>
                    </a:lnTo>
                    <a:lnTo>
                      <a:pt x="664" y="140"/>
                    </a:lnTo>
                    <a:lnTo>
                      <a:pt x="633" y="143"/>
                    </a:lnTo>
                    <a:lnTo>
                      <a:pt x="602" y="153"/>
                    </a:lnTo>
                    <a:lnTo>
                      <a:pt x="575" y="167"/>
                    </a:lnTo>
                    <a:lnTo>
                      <a:pt x="552" y="187"/>
                    </a:lnTo>
                    <a:lnTo>
                      <a:pt x="531" y="210"/>
                    </a:lnTo>
                    <a:lnTo>
                      <a:pt x="517" y="238"/>
                    </a:lnTo>
                    <a:lnTo>
                      <a:pt x="507" y="268"/>
                    </a:lnTo>
                    <a:lnTo>
                      <a:pt x="504" y="301"/>
                    </a:lnTo>
                    <a:lnTo>
                      <a:pt x="504" y="556"/>
                    </a:lnTo>
                    <a:lnTo>
                      <a:pt x="506" y="570"/>
                    </a:lnTo>
                    <a:lnTo>
                      <a:pt x="514" y="584"/>
                    </a:lnTo>
                    <a:lnTo>
                      <a:pt x="524" y="593"/>
                    </a:lnTo>
                    <a:lnTo>
                      <a:pt x="537" y="605"/>
                    </a:lnTo>
                    <a:lnTo>
                      <a:pt x="547" y="619"/>
                    </a:lnTo>
                    <a:lnTo>
                      <a:pt x="554" y="634"/>
                    </a:lnTo>
                    <a:lnTo>
                      <a:pt x="556" y="652"/>
                    </a:lnTo>
                    <a:lnTo>
                      <a:pt x="557" y="652"/>
                    </a:lnTo>
                    <a:lnTo>
                      <a:pt x="557" y="898"/>
                    </a:lnTo>
                    <a:lnTo>
                      <a:pt x="555" y="916"/>
                    </a:lnTo>
                    <a:lnTo>
                      <a:pt x="548" y="933"/>
                    </a:lnTo>
                    <a:lnTo>
                      <a:pt x="539" y="949"/>
                    </a:lnTo>
                    <a:lnTo>
                      <a:pt x="526" y="961"/>
                    </a:lnTo>
                    <a:lnTo>
                      <a:pt x="510" y="971"/>
                    </a:lnTo>
                    <a:lnTo>
                      <a:pt x="500" y="976"/>
                    </a:lnTo>
                    <a:lnTo>
                      <a:pt x="484" y="985"/>
                    </a:lnTo>
                    <a:lnTo>
                      <a:pt x="464" y="995"/>
                    </a:lnTo>
                    <a:lnTo>
                      <a:pt x="440" y="1009"/>
                    </a:lnTo>
                    <a:lnTo>
                      <a:pt x="411" y="1024"/>
                    </a:lnTo>
                    <a:lnTo>
                      <a:pt x="381" y="1042"/>
                    </a:lnTo>
                    <a:lnTo>
                      <a:pt x="347" y="1062"/>
                    </a:lnTo>
                    <a:lnTo>
                      <a:pt x="311" y="1085"/>
                    </a:lnTo>
                    <a:lnTo>
                      <a:pt x="274" y="1110"/>
                    </a:lnTo>
                    <a:lnTo>
                      <a:pt x="236" y="1137"/>
                    </a:lnTo>
                    <a:lnTo>
                      <a:pt x="198" y="1165"/>
                    </a:lnTo>
                    <a:lnTo>
                      <a:pt x="160" y="1196"/>
                    </a:lnTo>
                    <a:lnTo>
                      <a:pt x="150" y="1207"/>
                    </a:lnTo>
                    <a:lnTo>
                      <a:pt x="143" y="1222"/>
                    </a:lnTo>
                    <a:lnTo>
                      <a:pt x="140" y="1238"/>
                    </a:lnTo>
                    <a:lnTo>
                      <a:pt x="140" y="1413"/>
                    </a:lnTo>
                    <a:lnTo>
                      <a:pt x="138" y="1432"/>
                    </a:lnTo>
                    <a:lnTo>
                      <a:pt x="131" y="1448"/>
                    </a:lnTo>
                    <a:lnTo>
                      <a:pt x="120" y="1462"/>
                    </a:lnTo>
                    <a:lnTo>
                      <a:pt x="105" y="1474"/>
                    </a:lnTo>
                    <a:lnTo>
                      <a:pt x="89" y="1480"/>
                    </a:lnTo>
                    <a:lnTo>
                      <a:pt x="71" y="1483"/>
                    </a:lnTo>
                    <a:lnTo>
                      <a:pt x="52" y="1480"/>
                    </a:lnTo>
                    <a:lnTo>
                      <a:pt x="35" y="1474"/>
                    </a:lnTo>
                    <a:lnTo>
                      <a:pt x="20" y="1462"/>
                    </a:lnTo>
                    <a:lnTo>
                      <a:pt x="9" y="1448"/>
                    </a:lnTo>
                    <a:lnTo>
                      <a:pt x="2" y="1432"/>
                    </a:lnTo>
                    <a:lnTo>
                      <a:pt x="0" y="1413"/>
                    </a:lnTo>
                    <a:lnTo>
                      <a:pt x="0" y="1238"/>
                    </a:lnTo>
                    <a:lnTo>
                      <a:pt x="2" y="1209"/>
                    </a:lnTo>
                    <a:lnTo>
                      <a:pt x="8" y="1181"/>
                    </a:lnTo>
                    <a:lnTo>
                      <a:pt x="19" y="1154"/>
                    </a:lnTo>
                    <a:lnTo>
                      <a:pt x="33" y="1130"/>
                    </a:lnTo>
                    <a:lnTo>
                      <a:pt x="51" y="1108"/>
                    </a:lnTo>
                    <a:lnTo>
                      <a:pt x="71" y="1088"/>
                    </a:lnTo>
                    <a:lnTo>
                      <a:pt x="112" y="1055"/>
                    </a:lnTo>
                    <a:lnTo>
                      <a:pt x="152" y="1026"/>
                    </a:lnTo>
                    <a:lnTo>
                      <a:pt x="192" y="997"/>
                    </a:lnTo>
                    <a:lnTo>
                      <a:pt x="231" y="971"/>
                    </a:lnTo>
                    <a:lnTo>
                      <a:pt x="269" y="947"/>
                    </a:lnTo>
                    <a:lnTo>
                      <a:pt x="304" y="925"/>
                    </a:lnTo>
                    <a:lnTo>
                      <a:pt x="337" y="906"/>
                    </a:lnTo>
                    <a:lnTo>
                      <a:pt x="367" y="889"/>
                    </a:lnTo>
                    <a:lnTo>
                      <a:pt x="393" y="874"/>
                    </a:lnTo>
                    <a:lnTo>
                      <a:pt x="417" y="863"/>
                    </a:lnTo>
                    <a:lnTo>
                      <a:pt x="417" y="685"/>
                    </a:lnTo>
                    <a:lnTo>
                      <a:pt x="398" y="663"/>
                    </a:lnTo>
                    <a:lnTo>
                      <a:pt x="384" y="639"/>
                    </a:lnTo>
                    <a:lnTo>
                      <a:pt x="373" y="612"/>
                    </a:lnTo>
                    <a:lnTo>
                      <a:pt x="367" y="585"/>
                    </a:lnTo>
                    <a:lnTo>
                      <a:pt x="364" y="556"/>
                    </a:lnTo>
                    <a:lnTo>
                      <a:pt x="364" y="301"/>
                    </a:lnTo>
                    <a:lnTo>
                      <a:pt x="368" y="256"/>
                    </a:lnTo>
                    <a:lnTo>
                      <a:pt x="378" y="214"/>
                    </a:lnTo>
                    <a:lnTo>
                      <a:pt x="392" y="174"/>
                    </a:lnTo>
                    <a:lnTo>
                      <a:pt x="413" y="137"/>
                    </a:lnTo>
                    <a:lnTo>
                      <a:pt x="439" y="103"/>
                    </a:lnTo>
                    <a:lnTo>
                      <a:pt x="468" y="74"/>
                    </a:lnTo>
                    <a:lnTo>
                      <a:pt x="502" y="49"/>
                    </a:lnTo>
                    <a:lnTo>
                      <a:pt x="539" y="29"/>
                    </a:lnTo>
                    <a:lnTo>
                      <a:pt x="579" y="13"/>
                    </a:lnTo>
                    <a:lnTo>
                      <a:pt x="621" y="3"/>
                    </a:lnTo>
                    <a:lnTo>
                      <a:pt x="665" y="0"/>
                    </a:lnTo>
                    <a:close/>
                  </a:path>
                </a:pathLst>
              </a:custGeom>
              <a:grpFill/>
              <a:ln w="0">
                <a:noFill/>
                <a:prstDash val="solid"/>
                <a:round/>
              </a:ln>
            </p:spPr>
            <p:txBody>
              <a:bodyPr vert="horz" wrap="square" lIns="91440" tIns="45720" rIns="91440" bIns="45720" numCol="1" anchor="t" anchorCtr="0" compatLnSpc="1"/>
              <a:lstStyle/>
              <a:p>
                <a:endParaRPr lang="en-US" sz="1400" dirty="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0" name="Freeform 156"/>
              <p:cNvSpPr/>
              <p:nvPr/>
            </p:nvSpPr>
            <p:spPr bwMode="auto">
              <a:xfrm>
                <a:off x="4743451" y="2857500"/>
                <a:ext cx="220663" cy="234950"/>
              </a:xfrm>
              <a:custGeom>
                <a:avLst/>
                <a:gdLst>
                  <a:gd name="T0" fmla="*/ 765 w 1386"/>
                  <a:gd name="T1" fmla="*/ 3 h 1482"/>
                  <a:gd name="T2" fmla="*/ 885 w 1386"/>
                  <a:gd name="T3" fmla="*/ 49 h 1482"/>
                  <a:gd name="T4" fmla="*/ 974 w 1386"/>
                  <a:gd name="T5" fmla="*/ 137 h 1482"/>
                  <a:gd name="T6" fmla="*/ 1019 w 1386"/>
                  <a:gd name="T7" fmla="*/ 256 h 1482"/>
                  <a:gd name="T8" fmla="*/ 1020 w 1386"/>
                  <a:gd name="T9" fmla="*/ 585 h 1482"/>
                  <a:gd name="T10" fmla="*/ 988 w 1386"/>
                  <a:gd name="T11" fmla="*/ 663 h 1482"/>
                  <a:gd name="T12" fmla="*/ 993 w 1386"/>
                  <a:gd name="T13" fmla="*/ 874 h 1482"/>
                  <a:gd name="T14" fmla="*/ 1082 w 1386"/>
                  <a:gd name="T15" fmla="*/ 925 h 1482"/>
                  <a:gd name="T16" fmla="*/ 1194 w 1386"/>
                  <a:gd name="T17" fmla="*/ 996 h 1482"/>
                  <a:gd name="T18" fmla="*/ 1315 w 1386"/>
                  <a:gd name="T19" fmla="*/ 1087 h 1482"/>
                  <a:gd name="T20" fmla="*/ 1367 w 1386"/>
                  <a:gd name="T21" fmla="*/ 1154 h 1482"/>
                  <a:gd name="T22" fmla="*/ 1386 w 1386"/>
                  <a:gd name="T23" fmla="*/ 1237 h 1482"/>
                  <a:gd name="T24" fmla="*/ 1376 w 1386"/>
                  <a:gd name="T25" fmla="*/ 1447 h 1482"/>
                  <a:gd name="T26" fmla="*/ 1334 w 1386"/>
                  <a:gd name="T27" fmla="*/ 1479 h 1482"/>
                  <a:gd name="T28" fmla="*/ 1280 w 1386"/>
                  <a:gd name="T29" fmla="*/ 1473 h 1482"/>
                  <a:gd name="T30" fmla="*/ 1248 w 1386"/>
                  <a:gd name="T31" fmla="*/ 1431 h 1482"/>
                  <a:gd name="T32" fmla="*/ 1244 w 1386"/>
                  <a:gd name="T33" fmla="*/ 1221 h 1482"/>
                  <a:gd name="T34" fmla="*/ 1188 w 1386"/>
                  <a:gd name="T35" fmla="*/ 1164 h 1482"/>
                  <a:gd name="T36" fmla="*/ 1075 w 1386"/>
                  <a:gd name="T37" fmla="*/ 1084 h 1482"/>
                  <a:gd name="T38" fmla="*/ 975 w 1386"/>
                  <a:gd name="T39" fmla="*/ 1023 h 1482"/>
                  <a:gd name="T40" fmla="*/ 902 w 1386"/>
                  <a:gd name="T41" fmla="*/ 984 h 1482"/>
                  <a:gd name="T42" fmla="*/ 861 w 1386"/>
                  <a:gd name="T43" fmla="*/ 960 h 1482"/>
                  <a:gd name="T44" fmla="*/ 832 w 1386"/>
                  <a:gd name="T45" fmla="*/ 915 h 1482"/>
                  <a:gd name="T46" fmla="*/ 832 w 1386"/>
                  <a:gd name="T47" fmla="*/ 633 h 1482"/>
                  <a:gd name="T48" fmla="*/ 862 w 1386"/>
                  <a:gd name="T49" fmla="*/ 592 h 1482"/>
                  <a:gd name="T50" fmla="*/ 881 w 1386"/>
                  <a:gd name="T51" fmla="*/ 555 h 1482"/>
                  <a:gd name="T52" fmla="*/ 869 w 1386"/>
                  <a:gd name="T53" fmla="*/ 237 h 1482"/>
                  <a:gd name="T54" fmla="*/ 810 w 1386"/>
                  <a:gd name="T55" fmla="*/ 166 h 1482"/>
                  <a:gd name="T56" fmla="*/ 721 w 1386"/>
                  <a:gd name="T57" fmla="*/ 139 h 1482"/>
                  <a:gd name="T58" fmla="*/ 602 w 1386"/>
                  <a:gd name="T59" fmla="*/ 152 h 1482"/>
                  <a:gd name="T60" fmla="*/ 533 w 1386"/>
                  <a:gd name="T61" fmla="*/ 209 h 1482"/>
                  <a:gd name="T62" fmla="*/ 505 w 1386"/>
                  <a:gd name="T63" fmla="*/ 300 h 1482"/>
                  <a:gd name="T64" fmla="*/ 514 w 1386"/>
                  <a:gd name="T65" fmla="*/ 583 h 1482"/>
                  <a:gd name="T66" fmla="*/ 548 w 1386"/>
                  <a:gd name="T67" fmla="*/ 618 h 1482"/>
                  <a:gd name="T68" fmla="*/ 556 w 1386"/>
                  <a:gd name="T69" fmla="*/ 897 h 1482"/>
                  <a:gd name="T70" fmla="*/ 538 w 1386"/>
                  <a:gd name="T71" fmla="*/ 948 h 1482"/>
                  <a:gd name="T72" fmla="*/ 500 w 1386"/>
                  <a:gd name="T73" fmla="*/ 975 h 1482"/>
                  <a:gd name="T74" fmla="*/ 439 w 1386"/>
                  <a:gd name="T75" fmla="*/ 1008 h 1482"/>
                  <a:gd name="T76" fmla="*/ 347 w 1386"/>
                  <a:gd name="T77" fmla="*/ 1061 h 1482"/>
                  <a:gd name="T78" fmla="*/ 236 w 1386"/>
                  <a:gd name="T79" fmla="*/ 1136 h 1482"/>
                  <a:gd name="T80" fmla="*/ 149 w 1386"/>
                  <a:gd name="T81" fmla="*/ 1206 h 1482"/>
                  <a:gd name="T82" fmla="*/ 141 w 1386"/>
                  <a:gd name="T83" fmla="*/ 1412 h 1482"/>
                  <a:gd name="T84" fmla="*/ 120 w 1386"/>
                  <a:gd name="T85" fmla="*/ 1461 h 1482"/>
                  <a:gd name="T86" fmla="*/ 70 w 1386"/>
                  <a:gd name="T87" fmla="*/ 1482 h 1482"/>
                  <a:gd name="T88" fmla="*/ 20 w 1386"/>
                  <a:gd name="T89" fmla="*/ 1461 h 1482"/>
                  <a:gd name="T90" fmla="*/ 0 w 1386"/>
                  <a:gd name="T91" fmla="*/ 1412 h 1482"/>
                  <a:gd name="T92" fmla="*/ 9 w 1386"/>
                  <a:gd name="T93" fmla="*/ 1180 h 1482"/>
                  <a:gd name="T94" fmla="*/ 50 w 1386"/>
                  <a:gd name="T95" fmla="*/ 1107 h 1482"/>
                  <a:gd name="T96" fmla="*/ 152 w 1386"/>
                  <a:gd name="T97" fmla="*/ 1025 h 1482"/>
                  <a:gd name="T98" fmla="*/ 268 w 1386"/>
                  <a:gd name="T99" fmla="*/ 946 h 1482"/>
                  <a:gd name="T100" fmla="*/ 367 w 1386"/>
                  <a:gd name="T101" fmla="*/ 888 h 1482"/>
                  <a:gd name="T102" fmla="*/ 416 w 1386"/>
                  <a:gd name="T103" fmla="*/ 684 h 1482"/>
                  <a:gd name="T104" fmla="*/ 373 w 1386"/>
                  <a:gd name="T105" fmla="*/ 612 h 1482"/>
                  <a:gd name="T106" fmla="*/ 364 w 1386"/>
                  <a:gd name="T107" fmla="*/ 300 h 1482"/>
                  <a:gd name="T108" fmla="*/ 393 w 1386"/>
                  <a:gd name="T109" fmla="*/ 174 h 1482"/>
                  <a:gd name="T110" fmla="*/ 467 w 1386"/>
                  <a:gd name="T111" fmla="*/ 74 h 1482"/>
                  <a:gd name="T112" fmla="*/ 578 w 1386"/>
                  <a:gd name="T113" fmla="*/ 13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6" h="1482">
                    <a:moveTo>
                      <a:pt x="666" y="0"/>
                    </a:moveTo>
                    <a:lnTo>
                      <a:pt x="721" y="0"/>
                    </a:lnTo>
                    <a:lnTo>
                      <a:pt x="765" y="3"/>
                    </a:lnTo>
                    <a:lnTo>
                      <a:pt x="808" y="13"/>
                    </a:lnTo>
                    <a:lnTo>
                      <a:pt x="848" y="28"/>
                    </a:lnTo>
                    <a:lnTo>
                      <a:pt x="885" y="49"/>
                    </a:lnTo>
                    <a:lnTo>
                      <a:pt x="919" y="74"/>
                    </a:lnTo>
                    <a:lnTo>
                      <a:pt x="948" y="103"/>
                    </a:lnTo>
                    <a:lnTo>
                      <a:pt x="974" y="137"/>
                    </a:lnTo>
                    <a:lnTo>
                      <a:pt x="994" y="174"/>
                    </a:lnTo>
                    <a:lnTo>
                      <a:pt x="1009" y="214"/>
                    </a:lnTo>
                    <a:lnTo>
                      <a:pt x="1019" y="256"/>
                    </a:lnTo>
                    <a:lnTo>
                      <a:pt x="1022" y="300"/>
                    </a:lnTo>
                    <a:lnTo>
                      <a:pt x="1022" y="555"/>
                    </a:lnTo>
                    <a:lnTo>
                      <a:pt x="1020" y="585"/>
                    </a:lnTo>
                    <a:lnTo>
                      <a:pt x="1013" y="612"/>
                    </a:lnTo>
                    <a:lnTo>
                      <a:pt x="1002" y="639"/>
                    </a:lnTo>
                    <a:lnTo>
                      <a:pt x="988" y="663"/>
                    </a:lnTo>
                    <a:lnTo>
                      <a:pt x="970" y="684"/>
                    </a:lnTo>
                    <a:lnTo>
                      <a:pt x="970" y="862"/>
                    </a:lnTo>
                    <a:lnTo>
                      <a:pt x="993" y="874"/>
                    </a:lnTo>
                    <a:lnTo>
                      <a:pt x="1019" y="888"/>
                    </a:lnTo>
                    <a:lnTo>
                      <a:pt x="1048" y="905"/>
                    </a:lnTo>
                    <a:lnTo>
                      <a:pt x="1082" y="925"/>
                    </a:lnTo>
                    <a:lnTo>
                      <a:pt x="1117" y="946"/>
                    </a:lnTo>
                    <a:lnTo>
                      <a:pt x="1155" y="970"/>
                    </a:lnTo>
                    <a:lnTo>
                      <a:pt x="1194" y="996"/>
                    </a:lnTo>
                    <a:lnTo>
                      <a:pt x="1234" y="1025"/>
                    </a:lnTo>
                    <a:lnTo>
                      <a:pt x="1275" y="1055"/>
                    </a:lnTo>
                    <a:lnTo>
                      <a:pt x="1315" y="1087"/>
                    </a:lnTo>
                    <a:lnTo>
                      <a:pt x="1336" y="1107"/>
                    </a:lnTo>
                    <a:lnTo>
                      <a:pt x="1353" y="1130"/>
                    </a:lnTo>
                    <a:lnTo>
                      <a:pt x="1367" y="1154"/>
                    </a:lnTo>
                    <a:lnTo>
                      <a:pt x="1378" y="1180"/>
                    </a:lnTo>
                    <a:lnTo>
                      <a:pt x="1384" y="1208"/>
                    </a:lnTo>
                    <a:lnTo>
                      <a:pt x="1386" y="1237"/>
                    </a:lnTo>
                    <a:lnTo>
                      <a:pt x="1386" y="1412"/>
                    </a:lnTo>
                    <a:lnTo>
                      <a:pt x="1384" y="1431"/>
                    </a:lnTo>
                    <a:lnTo>
                      <a:pt x="1376" y="1447"/>
                    </a:lnTo>
                    <a:lnTo>
                      <a:pt x="1366" y="1461"/>
                    </a:lnTo>
                    <a:lnTo>
                      <a:pt x="1351" y="1473"/>
                    </a:lnTo>
                    <a:lnTo>
                      <a:pt x="1334" y="1479"/>
                    </a:lnTo>
                    <a:lnTo>
                      <a:pt x="1316" y="1482"/>
                    </a:lnTo>
                    <a:lnTo>
                      <a:pt x="1297" y="1479"/>
                    </a:lnTo>
                    <a:lnTo>
                      <a:pt x="1280" y="1473"/>
                    </a:lnTo>
                    <a:lnTo>
                      <a:pt x="1266" y="1461"/>
                    </a:lnTo>
                    <a:lnTo>
                      <a:pt x="1255" y="1447"/>
                    </a:lnTo>
                    <a:lnTo>
                      <a:pt x="1248" y="1431"/>
                    </a:lnTo>
                    <a:lnTo>
                      <a:pt x="1246" y="1412"/>
                    </a:lnTo>
                    <a:lnTo>
                      <a:pt x="1246" y="1237"/>
                    </a:lnTo>
                    <a:lnTo>
                      <a:pt x="1244" y="1221"/>
                    </a:lnTo>
                    <a:lnTo>
                      <a:pt x="1237" y="1206"/>
                    </a:lnTo>
                    <a:lnTo>
                      <a:pt x="1227" y="1195"/>
                    </a:lnTo>
                    <a:lnTo>
                      <a:pt x="1188" y="1164"/>
                    </a:lnTo>
                    <a:lnTo>
                      <a:pt x="1150" y="1136"/>
                    </a:lnTo>
                    <a:lnTo>
                      <a:pt x="1112" y="1109"/>
                    </a:lnTo>
                    <a:lnTo>
                      <a:pt x="1075" y="1084"/>
                    </a:lnTo>
                    <a:lnTo>
                      <a:pt x="1039" y="1061"/>
                    </a:lnTo>
                    <a:lnTo>
                      <a:pt x="1006" y="1041"/>
                    </a:lnTo>
                    <a:lnTo>
                      <a:pt x="975" y="1023"/>
                    </a:lnTo>
                    <a:lnTo>
                      <a:pt x="947" y="1008"/>
                    </a:lnTo>
                    <a:lnTo>
                      <a:pt x="923" y="994"/>
                    </a:lnTo>
                    <a:lnTo>
                      <a:pt x="902" y="984"/>
                    </a:lnTo>
                    <a:lnTo>
                      <a:pt x="886" y="975"/>
                    </a:lnTo>
                    <a:lnTo>
                      <a:pt x="876" y="970"/>
                    </a:lnTo>
                    <a:lnTo>
                      <a:pt x="861" y="960"/>
                    </a:lnTo>
                    <a:lnTo>
                      <a:pt x="848" y="948"/>
                    </a:lnTo>
                    <a:lnTo>
                      <a:pt x="839" y="933"/>
                    </a:lnTo>
                    <a:lnTo>
                      <a:pt x="832" y="915"/>
                    </a:lnTo>
                    <a:lnTo>
                      <a:pt x="830" y="897"/>
                    </a:lnTo>
                    <a:lnTo>
                      <a:pt x="830" y="651"/>
                    </a:lnTo>
                    <a:lnTo>
                      <a:pt x="832" y="633"/>
                    </a:lnTo>
                    <a:lnTo>
                      <a:pt x="839" y="618"/>
                    </a:lnTo>
                    <a:lnTo>
                      <a:pt x="848" y="604"/>
                    </a:lnTo>
                    <a:lnTo>
                      <a:pt x="862" y="592"/>
                    </a:lnTo>
                    <a:lnTo>
                      <a:pt x="872" y="583"/>
                    </a:lnTo>
                    <a:lnTo>
                      <a:pt x="879" y="569"/>
                    </a:lnTo>
                    <a:lnTo>
                      <a:pt x="881" y="555"/>
                    </a:lnTo>
                    <a:lnTo>
                      <a:pt x="881" y="300"/>
                    </a:lnTo>
                    <a:lnTo>
                      <a:pt x="878" y="267"/>
                    </a:lnTo>
                    <a:lnTo>
                      <a:pt x="869" y="237"/>
                    </a:lnTo>
                    <a:lnTo>
                      <a:pt x="854" y="209"/>
                    </a:lnTo>
                    <a:lnTo>
                      <a:pt x="834" y="186"/>
                    </a:lnTo>
                    <a:lnTo>
                      <a:pt x="810" y="166"/>
                    </a:lnTo>
                    <a:lnTo>
                      <a:pt x="784" y="152"/>
                    </a:lnTo>
                    <a:lnTo>
                      <a:pt x="753" y="142"/>
                    </a:lnTo>
                    <a:lnTo>
                      <a:pt x="721" y="139"/>
                    </a:lnTo>
                    <a:lnTo>
                      <a:pt x="666" y="139"/>
                    </a:lnTo>
                    <a:lnTo>
                      <a:pt x="633" y="142"/>
                    </a:lnTo>
                    <a:lnTo>
                      <a:pt x="602" y="152"/>
                    </a:lnTo>
                    <a:lnTo>
                      <a:pt x="576" y="166"/>
                    </a:lnTo>
                    <a:lnTo>
                      <a:pt x="552" y="186"/>
                    </a:lnTo>
                    <a:lnTo>
                      <a:pt x="533" y="209"/>
                    </a:lnTo>
                    <a:lnTo>
                      <a:pt x="518" y="237"/>
                    </a:lnTo>
                    <a:lnTo>
                      <a:pt x="509" y="267"/>
                    </a:lnTo>
                    <a:lnTo>
                      <a:pt x="505" y="300"/>
                    </a:lnTo>
                    <a:lnTo>
                      <a:pt x="505" y="555"/>
                    </a:lnTo>
                    <a:lnTo>
                      <a:pt x="508" y="569"/>
                    </a:lnTo>
                    <a:lnTo>
                      <a:pt x="514" y="583"/>
                    </a:lnTo>
                    <a:lnTo>
                      <a:pt x="524" y="592"/>
                    </a:lnTo>
                    <a:lnTo>
                      <a:pt x="538" y="604"/>
                    </a:lnTo>
                    <a:lnTo>
                      <a:pt x="548" y="618"/>
                    </a:lnTo>
                    <a:lnTo>
                      <a:pt x="554" y="633"/>
                    </a:lnTo>
                    <a:lnTo>
                      <a:pt x="556" y="651"/>
                    </a:lnTo>
                    <a:lnTo>
                      <a:pt x="556" y="897"/>
                    </a:lnTo>
                    <a:lnTo>
                      <a:pt x="554" y="915"/>
                    </a:lnTo>
                    <a:lnTo>
                      <a:pt x="548" y="932"/>
                    </a:lnTo>
                    <a:lnTo>
                      <a:pt x="538" y="948"/>
                    </a:lnTo>
                    <a:lnTo>
                      <a:pt x="526" y="960"/>
                    </a:lnTo>
                    <a:lnTo>
                      <a:pt x="511" y="970"/>
                    </a:lnTo>
                    <a:lnTo>
                      <a:pt x="500" y="975"/>
                    </a:lnTo>
                    <a:lnTo>
                      <a:pt x="484" y="984"/>
                    </a:lnTo>
                    <a:lnTo>
                      <a:pt x="464" y="994"/>
                    </a:lnTo>
                    <a:lnTo>
                      <a:pt x="439" y="1008"/>
                    </a:lnTo>
                    <a:lnTo>
                      <a:pt x="412" y="1023"/>
                    </a:lnTo>
                    <a:lnTo>
                      <a:pt x="381" y="1041"/>
                    </a:lnTo>
                    <a:lnTo>
                      <a:pt x="347" y="1061"/>
                    </a:lnTo>
                    <a:lnTo>
                      <a:pt x="311" y="1084"/>
                    </a:lnTo>
                    <a:lnTo>
                      <a:pt x="274" y="1109"/>
                    </a:lnTo>
                    <a:lnTo>
                      <a:pt x="236" y="1136"/>
                    </a:lnTo>
                    <a:lnTo>
                      <a:pt x="199" y="1164"/>
                    </a:lnTo>
                    <a:lnTo>
                      <a:pt x="160" y="1195"/>
                    </a:lnTo>
                    <a:lnTo>
                      <a:pt x="149" y="1206"/>
                    </a:lnTo>
                    <a:lnTo>
                      <a:pt x="143" y="1221"/>
                    </a:lnTo>
                    <a:lnTo>
                      <a:pt x="141" y="1237"/>
                    </a:lnTo>
                    <a:lnTo>
                      <a:pt x="141" y="1412"/>
                    </a:lnTo>
                    <a:lnTo>
                      <a:pt x="138" y="1431"/>
                    </a:lnTo>
                    <a:lnTo>
                      <a:pt x="131" y="1447"/>
                    </a:lnTo>
                    <a:lnTo>
                      <a:pt x="120" y="1461"/>
                    </a:lnTo>
                    <a:lnTo>
                      <a:pt x="106" y="1473"/>
                    </a:lnTo>
                    <a:lnTo>
                      <a:pt x="89" y="1479"/>
                    </a:lnTo>
                    <a:lnTo>
                      <a:pt x="70" y="1482"/>
                    </a:lnTo>
                    <a:lnTo>
                      <a:pt x="52" y="1479"/>
                    </a:lnTo>
                    <a:lnTo>
                      <a:pt x="35" y="1473"/>
                    </a:lnTo>
                    <a:lnTo>
                      <a:pt x="20" y="1461"/>
                    </a:lnTo>
                    <a:lnTo>
                      <a:pt x="10" y="1447"/>
                    </a:lnTo>
                    <a:lnTo>
                      <a:pt x="2" y="1431"/>
                    </a:lnTo>
                    <a:lnTo>
                      <a:pt x="0" y="1412"/>
                    </a:lnTo>
                    <a:lnTo>
                      <a:pt x="0" y="1237"/>
                    </a:lnTo>
                    <a:lnTo>
                      <a:pt x="2" y="1208"/>
                    </a:lnTo>
                    <a:lnTo>
                      <a:pt x="9" y="1180"/>
                    </a:lnTo>
                    <a:lnTo>
                      <a:pt x="18" y="1153"/>
                    </a:lnTo>
                    <a:lnTo>
                      <a:pt x="33" y="1129"/>
                    </a:lnTo>
                    <a:lnTo>
                      <a:pt x="50" y="1107"/>
                    </a:lnTo>
                    <a:lnTo>
                      <a:pt x="71" y="1087"/>
                    </a:lnTo>
                    <a:lnTo>
                      <a:pt x="111" y="1054"/>
                    </a:lnTo>
                    <a:lnTo>
                      <a:pt x="152" y="1025"/>
                    </a:lnTo>
                    <a:lnTo>
                      <a:pt x="192" y="996"/>
                    </a:lnTo>
                    <a:lnTo>
                      <a:pt x="231" y="970"/>
                    </a:lnTo>
                    <a:lnTo>
                      <a:pt x="268" y="946"/>
                    </a:lnTo>
                    <a:lnTo>
                      <a:pt x="304" y="924"/>
                    </a:lnTo>
                    <a:lnTo>
                      <a:pt x="338" y="905"/>
                    </a:lnTo>
                    <a:lnTo>
                      <a:pt x="367" y="888"/>
                    </a:lnTo>
                    <a:lnTo>
                      <a:pt x="394" y="873"/>
                    </a:lnTo>
                    <a:lnTo>
                      <a:pt x="416" y="862"/>
                    </a:lnTo>
                    <a:lnTo>
                      <a:pt x="416" y="684"/>
                    </a:lnTo>
                    <a:lnTo>
                      <a:pt x="398" y="663"/>
                    </a:lnTo>
                    <a:lnTo>
                      <a:pt x="383" y="639"/>
                    </a:lnTo>
                    <a:lnTo>
                      <a:pt x="373" y="612"/>
                    </a:lnTo>
                    <a:lnTo>
                      <a:pt x="366" y="585"/>
                    </a:lnTo>
                    <a:lnTo>
                      <a:pt x="364" y="555"/>
                    </a:lnTo>
                    <a:lnTo>
                      <a:pt x="364" y="300"/>
                    </a:lnTo>
                    <a:lnTo>
                      <a:pt x="367" y="256"/>
                    </a:lnTo>
                    <a:lnTo>
                      <a:pt x="377" y="214"/>
                    </a:lnTo>
                    <a:lnTo>
                      <a:pt x="393" y="174"/>
                    </a:lnTo>
                    <a:lnTo>
                      <a:pt x="413" y="137"/>
                    </a:lnTo>
                    <a:lnTo>
                      <a:pt x="438" y="103"/>
                    </a:lnTo>
                    <a:lnTo>
                      <a:pt x="467" y="74"/>
                    </a:lnTo>
                    <a:lnTo>
                      <a:pt x="501" y="49"/>
                    </a:lnTo>
                    <a:lnTo>
                      <a:pt x="538" y="28"/>
                    </a:lnTo>
                    <a:lnTo>
                      <a:pt x="578" y="13"/>
                    </a:lnTo>
                    <a:lnTo>
                      <a:pt x="621" y="3"/>
                    </a:lnTo>
                    <a:lnTo>
                      <a:pt x="666"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sp>
        <p:nvSpPr>
          <p:cNvPr id="11" name="文本框 10">
            <a:extLst>
              <a:ext uri="{FF2B5EF4-FFF2-40B4-BE49-F238E27FC236}">
                <a16:creationId xmlns:a16="http://schemas.microsoft.com/office/drawing/2014/main" id="{125696EB-66E8-2C11-C3DF-EC6AC7F84628}"/>
              </a:ext>
            </a:extLst>
          </p:cNvPr>
          <p:cNvSpPr txBox="1"/>
          <p:nvPr/>
        </p:nvSpPr>
        <p:spPr>
          <a:xfrm>
            <a:off x="2426309" y="1049052"/>
            <a:ext cx="2029782"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与其他模型的对比</a:t>
            </a:r>
            <a:endParaRPr lang="en-US" altLang="zh-CN"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1" name="文本框 30">
            <a:extLst>
              <a:ext uri="{FF2B5EF4-FFF2-40B4-BE49-F238E27FC236}">
                <a16:creationId xmlns:a16="http://schemas.microsoft.com/office/drawing/2014/main" id="{A1ACD00C-515B-228E-8D39-717BBC2E387A}"/>
              </a:ext>
            </a:extLst>
          </p:cNvPr>
          <p:cNvSpPr txBox="1"/>
          <p:nvPr/>
        </p:nvSpPr>
        <p:spPr>
          <a:xfrm>
            <a:off x="484138" y="1554024"/>
            <a:ext cx="3568489" cy="213827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该项目只有我们自己构建的模型进行对比，没有与别人构建好的模型进行各种对比，如</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Vgg16</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r>
              <a:rPr lang="en-US" altLang="zh-CN" sz="14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ResNet</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和</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Inception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等模型。可以加入与这些模型在实战中的对比。</a:t>
            </a:r>
            <a:endPar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endPar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此外，未来还可以通过迁移学习的方法将别人训练好的模型拿来训练，以提升训练速度和效果。</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1517276" y="1559859"/>
            <a:ext cx="8969189" cy="3939988"/>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0" y="2407024"/>
            <a:ext cx="10448365" cy="2245659"/>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0540253" y="2407023"/>
            <a:ext cx="896471" cy="2245659"/>
          </a:xfrm>
          <a:prstGeom prst="rect">
            <a:avLst/>
          </a:prstGeom>
          <a:solidFill>
            <a:srgbClr val="5FA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869142" y="3068187"/>
            <a:ext cx="4190571" cy="923330"/>
          </a:xfrm>
          <a:prstGeom prst="rect">
            <a:avLst/>
          </a:prstGeom>
          <a:noFill/>
        </p:spPr>
        <p:txBody>
          <a:bodyPr wrap="none" rtlCol="0">
            <a:spAutoFit/>
          </a:bodyPr>
          <a:lstStyle/>
          <a:p>
            <a:r>
              <a:rPr kumimoji="1" lang="en-US" altLang="zh-CN" sz="5400" dirty="0">
                <a:solidFill>
                  <a:schemeClr val="bg1"/>
                </a:solidFill>
                <a:latin typeface="+mj-ea"/>
                <a:ea typeface="+mj-ea"/>
              </a:rPr>
              <a:t>THANK</a:t>
            </a:r>
            <a:r>
              <a:rPr kumimoji="1" lang="zh-CN" altLang="en-US" sz="5400" dirty="0">
                <a:solidFill>
                  <a:schemeClr val="bg1"/>
                </a:solidFill>
                <a:latin typeface="+mj-ea"/>
                <a:ea typeface="+mj-ea"/>
              </a:rPr>
              <a:t> </a:t>
            </a:r>
            <a:r>
              <a:rPr kumimoji="1" lang="en-US" altLang="zh-CN" sz="5400" dirty="0">
                <a:solidFill>
                  <a:schemeClr val="bg1"/>
                </a:solidFill>
                <a:latin typeface="+mj-ea"/>
                <a:ea typeface="+mj-ea"/>
              </a:rPr>
              <a:t>YOU</a:t>
            </a:r>
            <a:endParaRPr kumimoji="1" lang="zh-CN" altLang="en-US" sz="5400" dirty="0">
              <a:solidFill>
                <a:schemeClr val="bg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704860"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应用场景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金融、支付、教育、社媒</a:t>
            </a:r>
            <a:endParaRPr lang="en-GB" altLang="zh-CN" sz="1600" dirty="0">
              <a:solidFill>
                <a:schemeClr val="tx1">
                  <a:lumMod val="50000"/>
                  <a:lumOff val="50000"/>
                </a:schemeClr>
              </a:solidFill>
              <a:latin typeface="+mn-ea"/>
            </a:endParaRPr>
          </a:p>
        </p:txBody>
      </p:sp>
      <p:sp>
        <p:nvSpPr>
          <p:cNvPr id="8" name="文本框 7"/>
          <p:cNvSpPr txBox="1"/>
          <p:nvPr/>
        </p:nvSpPr>
        <p:spPr>
          <a:xfrm>
            <a:off x="5151549" y="1979313"/>
            <a:ext cx="6355252" cy="4480842"/>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sym typeface="+mn-lt"/>
              </a:rPr>
              <a:t>在数字金融时代，远程开户已成为银行业务的重要组成部分。然而，随着深度伪造技术的快速发展，传统的身份认证方式面临严峻挑战。</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犯罪分子可能利用</a:t>
            </a:r>
            <a:r>
              <a:rPr kumimoji="1" lang="en-US" altLang="zh-CN" sz="1600" dirty="0">
                <a:solidFill>
                  <a:schemeClr val="tx1">
                    <a:lumMod val="75000"/>
                    <a:lumOff val="25000"/>
                  </a:schemeClr>
                </a:solidFill>
                <a:latin typeface="+mn-ea"/>
                <a:cs typeface="+mn-ea"/>
                <a:sym typeface="+mn-lt"/>
              </a:rPr>
              <a:t>GAN</a:t>
            </a:r>
            <a:r>
              <a:rPr kumimoji="1" lang="zh-CN" altLang="en-US" sz="1600" dirty="0">
                <a:solidFill>
                  <a:schemeClr val="tx1">
                    <a:lumMod val="75000"/>
                    <a:lumOff val="25000"/>
                  </a:schemeClr>
                </a:solidFill>
                <a:latin typeface="+mn-ea"/>
                <a:cs typeface="+mn-ea"/>
                <a:sym typeface="+mn-lt"/>
              </a:rPr>
              <a:t>（生成对抗网络）等技术生成高度逼真的身份证照片或视频，绕过传统的人脸识别系统。</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深度伪造检测技术通过分析图像</a:t>
            </a:r>
            <a:r>
              <a:rPr kumimoji="1" lang="en-US" altLang="zh-CN" sz="1600" dirty="0">
                <a:solidFill>
                  <a:schemeClr val="tx1">
                    <a:lumMod val="75000"/>
                    <a:lumOff val="25000"/>
                  </a:schemeClr>
                </a:solidFill>
                <a:latin typeface="+mn-ea"/>
                <a:cs typeface="+mn-ea"/>
                <a:sym typeface="+mn-lt"/>
              </a:rPr>
              <a:t>/</a:t>
            </a:r>
            <a:r>
              <a:rPr kumimoji="1" lang="zh-CN" altLang="en-US" sz="1600" dirty="0">
                <a:solidFill>
                  <a:schemeClr val="tx1">
                    <a:lumMod val="75000"/>
                    <a:lumOff val="25000"/>
                  </a:schemeClr>
                </a:solidFill>
                <a:latin typeface="+mn-ea"/>
                <a:cs typeface="+mn-ea"/>
                <a:sym typeface="+mn-lt"/>
              </a:rPr>
              <a:t>视频的细微特征，如光照一致性、面部微表情的自然度、图像噪声分布等多个维度，建立多层防护机制。该技术不仅能实时识别</a:t>
            </a:r>
            <a:r>
              <a:rPr kumimoji="1" lang="en-US" altLang="zh-CN" sz="1600" dirty="0" err="1">
                <a:solidFill>
                  <a:schemeClr val="tx1">
                    <a:lumMod val="75000"/>
                    <a:lumOff val="25000"/>
                  </a:schemeClr>
                </a:solidFill>
                <a:latin typeface="+mn-ea"/>
                <a:cs typeface="+mn-ea"/>
                <a:sym typeface="+mn-lt"/>
              </a:rPr>
              <a:t>DeepFake</a:t>
            </a:r>
            <a:r>
              <a:rPr kumimoji="1" lang="zh-CN" altLang="en-US" sz="1600" dirty="0">
                <a:solidFill>
                  <a:schemeClr val="tx1">
                    <a:lumMod val="75000"/>
                    <a:lumOff val="25000"/>
                  </a:schemeClr>
                </a:solidFill>
                <a:latin typeface="+mn-ea"/>
                <a:cs typeface="+mn-ea"/>
                <a:sym typeface="+mn-lt"/>
              </a:rPr>
              <a:t>生成的虚假面部特征，还能通过活体检测确保用户是实时在线的真实个体。这对保护银行系统安全、预防身份盗用、维护金融秩序具有重要意义，同时也能显著降低银行的运营风险和合规成本。</a:t>
            </a:r>
          </a:p>
        </p:txBody>
      </p:sp>
      <p:sp>
        <p:nvSpPr>
          <p:cNvPr id="4" name="文本框 3"/>
          <p:cNvSpPr txBox="1"/>
          <p:nvPr/>
        </p:nvSpPr>
        <p:spPr>
          <a:xfrm>
            <a:off x="6227275" y="126239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银行远程开户验证</a:t>
            </a:r>
          </a:p>
        </p:txBody>
      </p:sp>
      <p:pic>
        <p:nvPicPr>
          <p:cNvPr id="9" name="图片 8"/>
          <p:cNvPicPr>
            <a:picLocks noChangeAspect="1"/>
          </p:cNvPicPr>
          <p:nvPr/>
        </p:nvPicPr>
        <p:blipFill>
          <a:blip r:embed="rId3"/>
          <a:stretch>
            <a:fillRect/>
          </a:stretch>
        </p:blipFill>
        <p:spPr>
          <a:xfrm>
            <a:off x="473405" y="590298"/>
            <a:ext cx="4400176" cy="6600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704860"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应用场景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金融、支付、教育、社媒</a:t>
            </a:r>
            <a:endParaRPr lang="en-GB" altLang="zh-CN" sz="1600" dirty="0">
              <a:solidFill>
                <a:schemeClr val="tx1">
                  <a:lumMod val="50000"/>
                  <a:lumOff val="50000"/>
                </a:schemeClr>
              </a:solidFill>
              <a:latin typeface="+mn-ea"/>
            </a:endParaRPr>
          </a:p>
        </p:txBody>
      </p:sp>
      <p:sp>
        <p:nvSpPr>
          <p:cNvPr id="8" name="文本框 7"/>
          <p:cNvSpPr txBox="1"/>
          <p:nvPr/>
        </p:nvSpPr>
        <p:spPr>
          <a:xfrm>
            <a:off x="5434025" y="1820213"/>
            <a:ext cx="6401660" cy="4480842"/>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sym typeface="+mn-lt"/>
              </a:rPr>
              <a:t>移动支付的普及带来了巨大的安全挑战。特别是在生物特征支付领域，面部识别支付因其便捷性而广受欢迎。</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然而，深度学习技术的发展使得攻击者可以通过收集目标用户的社交媒体照片，利用深度伪造技术生成高质量的</a:t>
            </a:r>
            <a:r>
              <a:rPr kumimoji="1" lang="en-US" altLang="zh-CN" sz="1600" dirty="0">
                <a:solidFill>
                  <a:schemeClr val="tx1">
                    <a:lumMod val="75000"/>
                    <a:lumOff val="25000"/>
                  </a:schemeClr>
                </a:solidFill>
                <a:latin typeface="+mn-ea"/>
                <a:cs typeface="+mn-ea"/>
                <a:sym typeface="+mn-lt"/>
              </a:rPr>
              <a:t>3D</a:t>
            </a:r>
            <a:r>
              <a:rPr kumimoji="1" lang="zh-CN" altLang="en-US" sz="1600" dirty="0">
                <a:solidFill>
                  <a:schemeClr val="tx1">
                    <a:lumMod val="75000"/>
                    <a:lumOff val="25000"/>
                  </a:schemeClr>
                </a:solidFill>
                <a:latin typeface="+mn-ea"/>
                <a:cs typeface="+mn-ea"/>
                <a:sym typeface="+mn-lt"/>
              </a:rPr>
              <a:t>面部模型。</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为应对这一威胁，现代支付系统需要配备先进的深度伪造检测技术，该技术通过分析面部纹理的连续性、皮肤反光特性、面部器官协调性等特征，结合深度学习算法建立多维度的安全验证体系。</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同时，还可通过引入随机化的动作验证、多角度采样等技术手段，有效防止预录制视频的重放攻击，确保支付过程的安全性。</a:t>
            </a:r>
          </a:p>
        </p:txBody>
      </p:sp>
      <p:sp>
        <p:nvSpPr>
          <p:cNvPr id="4" name="文本框 3"/>
          <p:cNvSpPr txBox="1"/>
          <p:nvPr/>
        </p:nvSpPr>
        <p:spPr>
          <a:xfrm>
            <a:off x="6227275" y="1262390"/>
            <a:ext cx="2339102"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支付安全验证</a:t>
            </a:r>
          </a:p>
        </p:txBody>
      </p:sp>
      <p:pic>
        <p:nvPicPr>
          <p:cNvPr id="6" name="图片 5"/>
          <p:cNvPicPr>
            <a:picLocks noChangeAspect="1"/>
          </p:cNvPicPr>
          <p:nvPr/>
        </p:nvPicPr>
        <p:blipFill>
          <a:blip r:embed="rId3"/>
          <a:stretch>
            <a:fillRect/>
          </a:stretch>
        </p:blipFill>
        <p:spPr>
          <a:xfrm>
            <a:off x="1020777" y="244722"/>
            <a:ext cx="4245703" cy="63685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704860"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应用场景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金融、支付、教育、社媒</a:t>
            </a:r>
            <a:endParaRPr lang="en-GB" altLang="zh-CN" sz="1600" dirty="0">
              <a:solidFill>
                <a:schemeClr val="tx1">
                  <a:lumMod val="50000"/>
                  <a:lumOff val="50000"/>
                </a:schemeClr>
              </a:solidFill>
              <a:latin typeface="+mn-ea"/>
            </a:endParaRPr>
          </a:p>
        </p:txBody>
      </p:sp>
      <p:sp>
        <p:nvSpPr>
          <p:cNvPr id="8" name="文本框 7"/>
          <p:cNvSpPr txBox="1"/>
          <p:nvPr/>
        </p:nvSpPr>
        <p:spPr>
          <a:xfrm>
            <a:off x="5235601" y="1979313"/>
            <a:ext cx="6690235" cy="4111510"/>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sym typeface="+mn-lt"/>
              </a:rPr>
              <a:t>在线教育的蓬勃发展对远程考试监控提出了更高要求。</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但是，不法分子可能利用预先录制的视频流或实时生成的深度伪造视频来规避监考系统。</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先进的深度伪造检测技术通过分析视频流的时间连续性、环境光照变化、音视频同步性等特征，结合机器学习算法，建立实时监控体系。</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使用深度人脸识别系统，不仅能识别预录制视频的播放，还能通过分析考生面部表情、眼动轨迹等微观特征，判断是否存在替考行为。同时，系统还具备环境声音分析、屏幕活动监控等功能，全方位保障考试的公平性。</a:t>
            </a:r>
          </a:p>
        </p:txBody>
      </p:sp>
      <p:sp>
        <p:nvSpPr>
          <p:cNvPr id="4" name="文本框 3"/>
          <p:cNvSpPr txBox="1"/>
          <p:nvPr/>
        </p:nvSpPr>
        <p:spPr>
          <a:xfrm>
            <a:off x="6227275" y="126239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在线教育考试监考</a:t>
            </a:r>
          </a:p>
        </p:txBody>
      </p:sp>
      <p:pic>
        <p:nvPicPr>
          <p:cNvPr id="6" name="图片 5"/>
          <p:cNvPicPr>
            <a:picLocks noChangeAspect="1"/>
          </p:cNvPicPr>
          <p:nvPr/>
        </p:nvPicPr>
        <p:blipFill>
          <a:blip r:embed="rId3"/>
          <a:stretch>
            <a:fillRect/>
          </a:stretch>
        </p:blipFill>
        <p:spPr>
          <a:xfrm>
            <a:off x="1467574" y="1040866"/>
            <a:ext cx="3322385" cy="49835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704860"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应用场景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金融、支付、教育、社媒</a:t>
            </a:r>
            <a:endParaRPr lang="en-GB" altLang="zh-CN" sz="1600" dirty="0">
              <a:solidFill>
                <a:schemeClr val="tx1">
                  <a:lumMod val="50000"/>
                  <a:lumOff val="50000"/>
                </a:schemeClr>
              </a:solidFill>
              <a:latin typeface="+mn-ea"/>
            </a:endParaRPr>
          </a:p>
        </p:txBody>
      </p:sp>
      <p:sp>
        <p:nvSpPr>
          <p:cNvPr id="8" name="文本框 7"/>
          <p:cNvSpPr txBox="1"/>
          <p:nvPr/>
        </p:nvSpPr>
        <p:spPr>
          <a:xfrm>
            <a:off x="5559918" y="1975280"/>
            <a:ext cx="5734854" cy="4111510"/>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sym typeface="+mn-lt"/>
              </a:rPr>
              <a:t>社交媒体平台面临着前所未有的内容真实性挑战。深度伪造技术使得造假成本大幅降低，虚假信息传播速度加快。</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现代内容审核系统需要配备高效的深度伪造检测技术，通过分析视频编码特征、压缩痕迹、元数据一致性等技术指标，快速识别可疑内容。</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而通过使用深度人脸识别系统，可利用多模态分析方法，结合音频频谱分析、唇语同步检测、语音特征提取等技术，全面评估内容的真实性。同时，通过建立大规模的深度伪造样本库，不断优化检测算法，可进一步提高系统的准确率和鲁棒性。</a:t>
            </a:r>
          </a:p>
        </p:txBody>
      </p:sp>
      <p:sp>
        <p:nvSpPr>
          <p:cNvPr id="4" name="文本框 3"/>
          <p:cNvSpPr txBox="1"/>
          <p:nvPr/>
        </p:nvSpPr>
        <p:spPr>
          <a:xfrm>
            <a:off x="6227275" y="126239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社交媒体内容审核</a:t>
            </a:r>
          </a:p>
        </p:txBody>
      </p:sp>
      <p:pic>
        <p:nvPicPr>
          <p:cNvPr id="6" name="图片 5"/>
          <p:cNvPicPr>
            <a:picLocks noChangeAspect="1"/>
          </p:cNvPicPr>
          <p:nvPr/>
        </p:nvPicPr>
        <p:blipFill>
          <a:blip r:embed="rId3"/>
          <a:stretch>
            <a:fillRect/>
          </a:stretch>
        </p:blipFill>
        <p:spPr>
          <a:xfrm>
            <a:off x="547930" y="359466"/>
            <a:ext cx="4719095" cy="70786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704860"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应用场景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金融、支付、教育、社媒</a:t>
            </a:r>
            <a:endParaRPr lang="en-GB" altLang="zh-CN" sz="1600" dirty="0">
              <a:solidFill>
                <a:schemeClr val="tx1">
                  <a:lumMod val="50000"/>
                  <a:lumOff val="50000"/>
                </a:schemeClr>
              </a:solidFill>
              <a:latin typeface="+mn-ea"/>
            </a:endParaRPr>
          </a:p>
        </p:txBody>
      </p:sp>
      <p:sp>
        <p:nvSpPr>
          <p:cNvPr id="4" name="文本框 3"/>
          <p:cNvSpPr txBox="1"/>
          <p:nvPr/>
        </p:nvSpPr>
        <p:spPr>
          <a:xfrm>
            <a:off x="1306379" y="3345116"/>
            <a:ext cx="1261884"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以及：</a:t>
            </a:r>
          </a:p>
        </p:txBody>
      </p:sp>
      <p:pic>
        <p:nvPicPr>
          <p:cNvPr id="5" name="图片 4"/>
          <p:cNvPicPr>
            <a:picLocks noChangeAspect="1"/>
          </p:cNvPicPr>
          <p:nvPr/>
        </p:nvPicPr>
        <p:blipFill>
          <a:blip r:embed="rId3"/>
          <a:stretch>
            <a:fillRect/>
          </a:stretch>
        </p:blipFill>
        <p:spPr>
          <a:xfrm>
            <a:off x="2735061" y="879382"/>
            <a:ext cx="6721877" cy="54546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204147"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项目框架</a:t>
            </a:r>
            <a:r>
              <a:rPr lang="en-US" altLang="zh-CN" sz="1600" dirty="0">
                <a:solidFill>
                  <a:schemeClr val="tx1">
                    <a:lumMod val="50000"/>
                    <a:lumOff val="50000"/>
                  </a:schemeClr>
                </a:solidFill>
                <a:latin typeface="+mn-ea"/>
              </a:rPr>
              <a:t>——</a:t>
            </a:r>
            <a:r>
              <a:rPr lang="en-US" altLang="zh-CN" sz="1600" dirty="0" err="1">
                <a:solidFill>
                  <a:schemeClr val="tx1">
                    <a:lumMod val="50000"/>
                    <a:lumOff val="50000"/>
                  </a:schemeClr>
                </a:solidFill>
                <a:latin typeface="+mn-ea"/>
              </a:rPr>
              <a:t>ModelTools</a:t>
            </a:r>
            <a:r>
              <a:rPr lang="zh-CN" altLang="en-US" sz="1600" dirty="0">
                <a:solidFill>
                  <a:schemeClr val="tx1">
                    <a:lumMod val="50000"/>
                    <a:lumOff val="50000"/>
                  </a:schemeClr>
                </a:solidFill>
                <a:latin typeface="+mn-ea"/>
              </a:rPr>
              <a:t>工作流</a:t>
            </a:r>
            <a:endParaRPr lang="en-GB" altLang="zh-CN" sz="1600" dirty="0">
              <a:solidFill>
                <a:schemeClr val="tx1">
                  <a:lumMod val="50000"/>
                  <a:lumOff val="50000"/>
                </a:schemeClr>
              </a:solidFill>
              <a:latin typeface="+mn-ea"/>
            </a:endParaRPr>
          </a:p>
        </p:txBody>
      </p:sp>
      <p:sp>
        <p:nvSpPr>
          <p:cNvPr id="8" name="文本框 7"/>
          <p:cNvSpPr txBox="1"/>
          <p:nvPr/>
        </p:nvSpPr>
        <p:spPr>
          <a:xfrm>
            <a:off x="6197300" y="1692963"/>
            <a:ext cx="5535353" cy="4111510"/>
          </a:xfrm>
          <a:prstGeom prst="rect">
            <a:avLst/>
          </a:prstGeom>
          <a:noFill/>
        </p:spPr>
        <p:txBody>
          <a:bodyPr wrap="square" rtlCol="0">
            <a:spAutoFit/>
          </a:bodyPr>
          <a:lstStyle/>
          <a:p>
            <a:pPr>
              <a:lnSpc>
                <a:spcPct val="150000"/>
              </a:lnSpc>
            </a:pPr>
            <a:r>
              <a:rPr kumimoji="1" lang="en-US" altLang="zh-CN" sz="1600" dirty="0" err="1">
                <a:solidFill>
                  <a:schemeClr val="tx1">
                    <a:lumMod val="75000"/>
                    <a:lumOff val="25000"/>
                  </a:schemeClr>
                </a:solidFill>
                <a:latin typeface="+mn-ea"/>
                <a:cs typeface="+mn-ea"/>
                <a:sym typeface="+mn-lt"/>
              </a:rPr>
              <a:t>ModelTools</a:t>
            </a:r>
            <a:r>
              <a:rPr kumimoji="1" lang="zh-CN" altLang="en-US" sz="1600" dirty="0">
                <a:solidFill>
                  <a:schemeClr val="tx1">
                    <a:lumMod val="75000"/>
                    <a:lumOff val="25000"/>
                  </a:schemeClr>
                </a:solidFill>
                <a:latin typeface="+mn-ea"/>
                <a:cs typeface="+mn-ea"/>
                <a:sym typeface="+mn-lt"/>
              </a:rPr>
              <a:t>工作流程主要包含三条并行工作流：</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b="1" dirty="0">
                <a:solidFill>
                  <a:schemeClr val="tx1">
                    <a:lumMod val="75000"/>
                    <a:lumOff val="25000"/>
                  </a:schemeClr>
                </a:solidFill>
                <a:latin typeface="+mn-ea"/>
                <a:cs typeface="+mn-ea"/>
                <a:sym typeface="+mn-lt"/>
              </a:rPr>
              <a:t>数据预处理流</a:t>
            </a:r>
            <a:r>
              <a:rPr kumimoji="1" lang="en-US" altLang="zh-CN" sz="1600" dirty="0">
                <a:solidFill>
                  <a:schemeClr val="tx1">
                    <a:lumMod val="75000"/>
                    <a:lumOff val="25000"/>
                  </a:schemeClr>
                </a:solidFill>
                <a:latin typeface="+mn-ea"/>
                <a:cs typeface="+mn-ea"/>
                <a:sym typeface="+mn-lt"/>
              </a:rPr>
              <a:t>——</a:t>
            </a:r>
            <a:r>
              <a:rPr kumimoji="1" lang="zh-CN" altLang="en-US" sz="1600" dirty="0">
                <a:solidFill>
                  <a:schemeClr val="tx1">
                    <a:lumMod val="75000"/>
                    <a:lumOff val="25000"/>
                  </a:schemeClr>
                </a:solidFill>
                <a:latin typeface="+mn-ea"/>
                <a:cs typeface="+mn-ea"/>
                <a:sym typeface="+mn-lt"/>
              </a:rPr>
              <a:t>负责数据清洗、增强和标准化，以及训练测试数据集准备；</a:t>
            </a: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b="1" dirty="0">
                <a:solidFill>
                  <a:schemeClr val="tx1">
                    <a:lumMod val="75000"/>
                    <a:lumOff val="25000"/>
                  </a:schemeClr>
                </a:solidFill>
                <a:latin typeface="+mn-ea"/>
                <a:cs typeface="+mn-ea"/>
                <a:sym typeface="+mn-lt"/>
              </a:rPr>
              <a:t>模型构建流</a:t>
            </a:r>
            <a:r>
              <a:rPr kumimoji="1" lang="en-US" altLang="zh-CN" sz="1600" dirty="0">
                <a:solidFill>
                  <a:schemeClr val="tx1">
                    <a:lumMod val="75000"/>
                    <a:lumOff val="25000"/>
                  </a:schemeClr>
                </a:solidFill>
                <a:latin typeface="+mn-ea"/>
                <a:cs typeface="+mn-ea"/>
                <a:sym typeface="+mn-lt"/>
              </a:rPr>
              <a:t>——</a:t>
            </a:r>
            <a:r>
              <a:rPr kumimoji="1" lang="zh-CN" altLang="en-US" sz="1600" dirty="0">
                <a:solidFill>
                  <a:schemeClr val="tx1">
                    <a:lumMod val="75000"/>
                    <a:lumOff val="25000"/>
                  </a:schemeClr>
                </a:solidFill>
                <a:latin typeface="+mn-ea"/>
                <a:cs typeface="+mn-ea"/>
                <a:sym typeface="+mn-lt"/>
              </a:rPr>
              <a:t>专注于模型选择、预训练加载和结构调整；</a:t>
            </a: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b="1" dirty="0">
                <a:solidFill>
                  <a:schemeClr val="tx1">
                    <a:lumMod val="75000"/>
                    <a:lumOff val="25000"/>
                  </a:schemeClr>
                </a:solidFill>
                <a:latin typeface="+mn-ea"/>
                <a:cs typeface="+mn-ea"/>
                <a:sym typeface="+mn-lt"/>
              </a:rPr>
              <a:t>性能评估流</a:t>
            </a:r>
            <a:r>
              <a:rPr kumimoji="1" lang="en-US" altLang="zh-CN" sz="1600" dirty="0">
                <a:solidFill>
                  <a:schemeClr val="tx1">
                    <a:lumMod val="75000"/>
                    <a:lumOff val="25000"/>
                  </a:schemeClr>
                </a:solidFill>
                <a:latin typeface="+mn-ea"/>
                <a:cs typeface="+mn-ea"/>
                <a:sym typeface="+mn-lt"/>
              </a:rPr>
              <a:t>——</a:t>
            </a:r>
            <a:r>
              <a:rPr kumimoji="1" lang="zh-CN" altLang="en-US" sz="1600" dirty="0">
                <a:solidFill>
                  <a:schemeClr val="tx1">
                    <a:lumMod val="75000"/>
                    <a:lumOff val="25000"/>
                  </a:schemeClr>
                </a:solidFill>
                <a:latin typeface="+mn-ea"/>
                <a:cs typeface="+mn-ea"/>
                <a:sym typeface="+mn-lt"/>
              </a:rPr>
              <a:t>则负责计算</a:t>
            </a:r>
            <a:r>
              <a:rPr kumimoji="1" lang="en-US" altLang="zh-CN" sz="1600" dirty="0">
                <a:solidFill>
                  <a:schemeClr val="tx1">
                    <a:lumMod val="75000"/>
                    <a:lumOff val="25000"/>
                  </a:schemeClr>
                </a:solidFill>
                <a:latin typeface="+mn-ea"/>
                <a:cs typeface="+mn-ea"/>
                <a:sym typeface="+mn-lt"/>
              </a:rPr>
              <a:t>FLOPs</a:t>
            </a:r>
            <a:r>
              <a:rPr kumimoji="1" lang="zh-CN" altLang="en-US" sz="1600" dirty="0">
                <a:solidFill>
                  <a:schemeClr val="tx1">
                    <a:lumMod val="75000"/>
                    <a:lumOff val="25000"/>
                  </a:schemeClr>
                </a:solidFill>
                <a:latin typeface="+mn-ea"/>
                <a:cs typeface="+mn-ea"/>
                <a:sym typeface="+mn-lt"/>
              </a:rPr>
              <a:t>、推理速度等技术指标。</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整个工作流程从环境配置和</a:t>
            </a:r>
            <a:r>
              <a:rPr kumimoji="1" lang="en-US" altLang="zh-CN" sz="1600" dirty="0" err="1">
                <a:solidFill>
                  <a:schemeClr val="tx1">
                    <a:lumMod val="75000"/>
                    <a:lumOff val="25000"/>
                  </a:schemeClr>
                </a:solidFill>
                <a:latin typeface="+mn-ea"/>
                <a:cs typeface="+mn-ea"/>
                <a:sym typeface="+mn-lt"/>
              </a:rPr>
              <a:t>ModelTools</a:t>
            </a:r>
            <a:r>
              <a:rPr kumimoji="1" lang="zh-CN" altLang="en-US" sz="1600" dirty="0">
                <a:solidFill>
                  <a:schemeClr val="tx1">
                    <a:lumMod val="75000"/>
                    <a:lumOff val="25000"/>
                  </a:schemeClr>
                </a:solidFill>
                <a:latin typeface="+mn-ea"/>
                <a:cs typeface="+mn-ea"/>
                <a:sym typeface="+mn-lt"/>
              </a:rPr>
              <a:t>构建开始，通过三个分支的并行处理，进入模型训练阶段进行前向传播、反向传播和优化，最后完成测试评估并生成性能报告，同时在整个过程中持续进行误差分析和性能优化，确保模型质量。</a:t>
            </a:r>
          </a:p>
        </p:txBody>
      </p:sp>
      <p:sp>
        <p:nvSpPr>
          <p:cNvPr id="4" name="文本框 3"/>
          <p:cNvSpPr txBox="1"/>
          <p:nvPr/>
        </p:nvSpPr>
        <p:spPr>
          <a:xfrm>
            <a:off x="6227275" y="1262390"/>
            <a:ext cx="3775393"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深度学习工作流程设计</a:t>
            </a:r>
          </a:p>
        </p:txBody>
      </p:sp>
      <p:pic>
        <p:nvPicPr>
          <p:cNvPr id="5" name="内容占位符 4"/>
          <p:cNvPicPr>
            <a:picLocks noChangeAspect="1"/>
          </p:cNvPicPr>
          <p:nvPr/>
        </p:nvPicPr>
        <p:blipFill>
          <a:blip r:embed="rId3"/>
          <a:stretch>
            <a:fillRect/>
          </a:stretch>
        </p:blipFill>
        <p:spPr>
          <a:xfrm>
            <a:off x="648112" y="1008656"/>
            <a:ext cx="4632226" cy="5584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3493</Words>
  <Application>Microsoft Office PowerPoint</Application>
  <PresentationFormat>宽屏</PresentationFormat>
  <Paragraphs>373</Paragraphs>
  <Slides>31</Slides>
  <Notes>31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-apple-system</vt:lpstr>
      <vt:lpstr>DengXian</vt:lpstr>
      <vt:lpstr>DengXian</vt:lpstr>
      <vt:lpstr>思源黑体 CN Bold</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CHEN Lunchao</cp:lastModifiedBy>
  <cp:revision>716</cp:revision>
  <dcterms:created xsi:type="dcterms:W3CDTF">2018-06-17T04:53:00Z</dcterms:created>
  <dcterms:modified xsi:type="dcterms:W3CDTF">2024-11-22T11:09:02Z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97C1E3C03C74485AA8188651D3D46577_12</vt:lpwstr>
  </property>
  <property fmtid="{D5CDD505-2E9C-101B-9397-08002B2CF9AE}" pid="3" name="KSOProductBuildVer">
    <vt:lpwstr>2052-12.1.0.18912</vt:lpwstr>
  </property>
</Properties>
</file>